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dp" ContentType="image/vnd.ms-photo"/>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7"/>
  </p:handoutMasterIdLst>
  <p:sldIdLst>
    <p:sldId id="573" r:id="rId3"/>
    <p:sldId id="615" r:id="rId4"/>
    <p:sldId id="512" r:id="rId5"/>
    <p:sldId id="521" r:id="rId6"/>
    <p:sldId id="522" r:id="rId8"/>
    <p:sldId id="523" r:id="rId9"/>
    <p:sldId id="552" r:id="rId10"/>
    <p:sldId id="537" r:id="rId11"/>
    <p:sldId id="538" r:id="rId12"/>
    <p:sldId id="539" r:id="rId13"/>
    <p:sldId id="540" r:id="rId14"/>
    <p:sldId id="541" r:id="rId15"/>
    <p:sldId id="542" r:id="rId16"/>
    <p:sldId id="543" r:id="rId17"/>
    <p:sldId id="544" r:id="rId18"/>
    <p:sldId id="513" r:id="rId19"/>
    <p:sldId id="524" r:id="rId20"/>
    <p:sldId id="554" r:id="rId21"/>
    <p:sldId id="525" r:id="rId22"/>
    <p:sldId id="526" r:id="rId23"/>
    <p:sldId id="527" r:id="rId24"/>
    <p:sldId id="528" r:id="rId25"/>
    <p:sldId id="529" r:id="rId26"/>
    <p:sldId id="530" r:id="rId27"/>
    <p:sldId id="531" r:id="rId28"/>
    <p:sldId id="532" r:id="rId29"/>
    <p:sldId id="514" r:id="rId30"/>
    <p:sldId id="498" r:id="rId31"/>
    <p:sldId id="506" r:id="rId32"/>
    <p:sldId id="533" r:id="rId33"/>
    <p:sldId id="534" r:id="rId34"/>
    <p:sldId id="535" r:id="rId35"/>
    <p:sldId id="536" r:id="rId36"/>
    <p:sldId id="447" r:id="rId37"/>
    <p:sldId id="616" r:id="rId38"/>
    <p:sldId id="617" r:id="rId39"/>
    <p:sldId id="618" r:id="rId40"/>
    <p:sldId id="619" r:id="rId41"/>
    <p:sldId id="620" r:id="rId42"/>
    <p:sldId id="621" r:id="rId43"/>
    <p:sldId id="622" r:id="rId44"/>
    <p:sldId id="623" r:id="rId45"/>
    <p:sldId id="624"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008EC0"/>
    <a:srgbClr val="0099FF"/>
    <a:srgbClr val="33CCFF"/>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101" d="100"/>
          <a:sy n="101" d="100"/>
        </p:scale>
        <p:origin x="-1914" y="-90"/>
      </p:cViewPr>
      <p:guideLst>
        <p:guide orient="horz" pos="4042"/>
        <p:guide orient="horz" pos="1480"/>
        <p:guide orient="horz" pos="799"/>
        <p:guide pos="1882"/>
        <p:guide pos="226"/>
        <p:guide pos="5488"/>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该平台为地震波形数据分析与预测等多种应用业务提供海量数据存储支撑与计算服务能力。平台是一个融合地震波形数据采集与地震波形数据分析应用的综合系统，从基本组成与构架上分析，平台主要由</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部分组成：数据解析系统、数据入库系统、数据存储管理系统、数据应用接口和数据异地修复系统。图</a:t>
            </a:r>
            <a:r>
              <a:rPr lang="en-US" altLang="zh-CN" sz="1200" kern="1200" dirty="0" smtClean="0">
                <a:solidFill>
                  <a:schemeClr val="tx1"/>
                </a:solidFill>
                <a:effectLst/>
                <a:latin typeface="+mn-lt"/>
                <a:ea typeface="微软雅黑" panose="020B0503020204020204" pitchFamily="34" charset="-122"/>
                <a:cs typeface="+mn-cs"/>
              </a:rPr>
              <a:t>3-12</a:t>
            </a:r>
            <a:r>
              <a:rPr lang="zh-CN" altLang="zh-CN" sz="1200" kern="1200" dirty="0" smtClean="0">
                <a:solidFill>
                  <a:schemeClr val="tx1"/>
                </a:solidFill>
                <a:effectLst/>
                <a:latin typeface="+mn-lt"/>
                <a:ea typeface="微软雅黑" panose="020B0503020204020204" pitchFamily="34" charset="-122"/>
                <a:cs typeface="+mn-cs"/>
              </a:rPr>
              <a:t>所示为南京云创大数据有限公司为山东省地震局研发的地震波测数据云平台系统显示的数据接入图。</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该平台为地震波形数据分析与预测等多种应用业务提供海量数据存储支撑与计算服务能力。平台是一个融合地震波形数据采集与地震波形数据分析应用的综合系统，从基本组成与构架上分析，平台主要由</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部分组成：数据解析系统、数据入库系统、数据存储管理系统、数据应用接口和数据异地修复系统。图</a:t>
            </a:r>
            <a:r>
              <a:rPr lang="en-US" altLang="zh-CN" sz="1200" kern="1200" dirty="0" smtClean="0">
                <a:solidFill>
                  <a:schemeClr val="tx1"/>
                </a:solidFill>
                <a:effectLst/>
                <a:latin typeface="+mn-lt"/>
                <a:ea typeface="微软雅黑" panose="020B0503020204020204" pitchFamily="34" charset="-122"/>
                <a:cs typeface="+mn-cs"/>
              </a:rPr>
              <a:t>3-12</a:t>
            </a:r>
            <a:r>
              <a:rPr lang="zh-CN" altLang="zh-CN" sz="1200" kern="1200" dirty="0" smtClean="0">
                <a:solidFill>
                  <a:schemeClr val="tx1"/>
                </a:solidFill>
                <a:effectLst/>
                <a:latin typeface="+mn-lt"/>
                <a:ea typeface="微软雅黑" panose="020B0503020204020204" pitchFamily="34" charset="-122"/>
                <a:cs typeface="+mn-cs"/>
              </a:rPr>
              <a:t>所示为南京云创大数据有限公司为山东省地震局研发的地震波测数据云平台系统显示的数据接入图。</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关联规则及其相关的定义描述如下：</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设</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是一个项目集合（项集，</a:t>
            </a:r>
            <a:r>
              <a:rPr lang="en-US" altLang="zh-CN" sz="1200" kern="1200" dirty="0" err="1" smtClean="0">
                <a:solidFill>
                  <a:schemeClr val="tx1"/>
                </a:solidFill>
                <a:effectLst/>
                <a:latin typeface="+mn-lt"/>
                <a:ea typeface="微软雅黑" panose="020B0503020204020204" pitchFamily="34" charset="-122"/>
                <a:cs typeface="+mn-cs"/>
              </a:rPr>
              <a:t>itemset</a:t>
            </a:r>
            <a:r>
              <a:rPr lang="zh-CN" altLang="zh-CN" sz="1200" kern="1200" dirty="0" smtClean="0">
                <a:solidFill>
                  <a:schemeClr val="tx1"/>
                </a:solidFill>
                <a:effectLst/>
                <a:latin typeface="+mn-lt"/>
                <a:ea typeface="微软雅黑" panose="020B0503020204020204" pitchFamily="34" charset="-122"/>
                <a:cs typeface="+mn-cs"/>
              </a:rPr>
              <a:t>），数据集（一般为事务数据库）</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是有一系列具有唯一标识</a:t>
            </a:r>
            <a:r>
              <a:rPr lang="en-US" altLang="zh-CN" sz="1200" kern="1200" dirty="0" smtClean="0">
                <a:solidFill>
                  <a:schemeClr val="tx1"/>
                </a:solidFill>
                <a:effectLst/>
                <a:latin typeface="+mn-lt"/>
                <a:ea typeface="微软雅黑" panose="020B0503020204020204" pitchFamily="34" charset="-122"/>
                <a:cs typeface="+mn-cs"/>
              </a:rPr>
              <a:t>TID</a:t>
            </a:r>
            <a:r>
              <a:rPr lang="zh-CN" altLang="zh-CN" sz="1200" kern="1200" dirty="0" smtClean="0">
                <a:solidFill>
                  <a:schemeClr val="tx1"/>
                </a:solidFill>
                <a:effectLst/>
                <a:latin typeface="+mn-lt"/>
                <a:ea typeface="微软雅黑" panose="020B0503020204020204" pitchFamily="34" charset="-122"/>
                <a:cs typeface="+mn-cs"/>
              </a:rPr>
              <a:t>的事务组成，每个事务</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都对应</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上的一个子集。</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3-1  </a:t>
            </a:r>
            <a:r>
              <a:rPr lang="zh-CN" altLang="zh-CN" sz="1200" kern="1200" dirty="0" smtClean="0">
                <a:solidFill>
                  <a:schemeClr val="tx1"/>
                </a:solidFill>
                <a:effectLst/>
                <a:latin typeface="+mn-lt"/>
                <a:ea typeface="微软雅黑" panose="020B0503020204020204" pitchFamily="34" charset="-122"/>
                <a:cs typeface="+mn-cs"/>
              </a:rPr>
              <a:t>设</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在数据集</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上的支持度（</a:t>
            </a:r>
            <a:r>
              <a:rPr lang="en-US" altLang="zh-CN" sz="1200" kern="1200" dirty="0" smtClean="0">
                <a:solidFill>
                  <a:schemeClr val="tx1"/>
                </a:solidFill>
                <a:effectLst/>
                <a:latin typeface="+mn-lt"/>
                <a:ea typeface="微软雅黑" panose="020B0503020204020204" pitchFamily="34" charset="-122"/>
                <a:cs typeface="+mn-cs"/>
              </a:rPr>
              <a:t>Support</a:t>
            </a:r>
            <a:r>
              <a:rPr lang="zh-CN" altLang="zh-CN" sz="1200" kern="1200" dirty="0" smtClean="0">
                <a:solidFill>
                  <a:schemeClr val="tx1"/>
                </a:solidFill>
                <a:effectLst/>
                <a:latin typeface="+mn-lt"/>
                <a:ea typeface="微软雅黑" panose="020B0503020204020204" pitchFamily="34" charset="-122"/>
                <a:cs typeface="+mn-cs"/>
              </a:rPr>
              <a:t>）是包含</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的事务在</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中所占的百分比，即</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3-27</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对项集</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和事务数据库</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i="1" kern="1200" dirty="0" smtClean="0">
                <a:solidFill>
                  <a:schemeClr val="tx1"/>
                </a:solidFill>
                <a:effectLst/>
                <a:latin typeface="+mn-lt"/>
                <a:ea typeface="微软雅黑" panose="020B0503020204020204" pitchFamily="34" charset="-122"/>
                <a:cs typeface="+mn-cs"/>
              </a:rPr>
              <a:t>t</a:t>
            </a:r>
            <a:r>
              <a:rPr lang="zh-CN" altLang="zh-CN" sz="1200" kern="1200" dirty="0" smtClean="0">
                <a:solidFill>
                  <a:schemeClr val="tx1"/>
                </a:solidFill>
                <a:effectLst/>
                <a:latin typeface="+mn-lt"/>
                <a:ea typeface="微软雅黑" panose="020B0503020204020204" pitchFamily="34" charset="-122"/>
                <a:cs typeface="+mn-cs"/>
              </a:rPr>
              <a:t>中所有满足用户指定的最小支持度（</a:t>
            </a:r>
            <a:r>
              <a:rPr lang="en-US" altLang="zh-CN" sz="1200" kern="1200" dirty="0" err="1" smtClean="0">
                <a:solidFill>
                  <a:schemeClr val="tx1"/>
                </a:solidFill>
                <a:effectLst/>
                <a:latin typeface="+mn-lt"/>
                <a:ea typeface="微软雅黑" panose="020B0503020204020204" pitchFamily="34" charset="-122"/>
                <a:cs typeface="+mn-cs"/>
              </a:rPr>
              <a:t>Minsupport</a:t>
            </a:r>
            <a:r>
              <a:rPr lang="zh-CN" altLang="zh-CN" sz="1200" kern="1200" dirty="0" smtClean="0">
                <a:solidFill>
                  <a:schemeClr val="tx1"/>
                </a:solidFill>
                <a:effectLst/>
                <a:latin typeface="+mn-lt"/>
                <a:ea typeface="微软雅黑" panose="020B0503020204020204" pitchFamily="34" charset="-122"/>
                <a:cs typeface="+mn-cs"/>
              </a:rPr>
              <a:t>）的非空子集，称为频繁项集或者大项集（</a:t>
            </a:r>
            <a:r>
              <a:rPr lang="en-US" altLang="zh-CN" sz="1200" kern="1200" dirty="0" smtClean="0">
                <a:solidFill>
                  <a:schemeClr val="tx1"/>
                </a:solidFill>
                <a:effectLst/>
                <a:latin typeface="+mn-lt"/>
                <a:ea typeface="微软雅黑" panose="020B0503020204020204" pitchFamily="34" charset="-122"/>
                <a:cs typeface="+mn-cs"/>
              </a:rPr>
              <a:t>Large </a:t>
            </a:r>
            <a:r>
              <a:rPr lang="en-US" altLang="zh-CN" sz="1200" kern="1200" dirty="0" err="1" smtClean="0">
                <a:solidFill>
                  <a:schemeClr val="tx1"/>
                </a:solidFill>
                <a:effectLst/>
                <a:latin typeface="+mn-lt"/>
                <a:ea typeface="微软雅黑" panose="020B0503020204020204" pitchFamily="34" charset="-122"/>
                <a:cs typeface="+mn-cs"/>
              </a:rPr>
              <a:t>Itemsets</a:t>
            </a:r>
            <a:r>
              <a:rPr lang="zh-CN" altLang="zh-CN" sz="1200" kern="1200" dirty="0" smtClean="0">
                <a:solidFill>
                  <a:schemeClr val="tx1"/>
                </a:solidFill>
                <a:effectLst/>
                <a:latin typeface="+mn-lt"/>
                <a:ea typeface="微软雅黑" panose="020B0503020204020204" pitchFamily="34" charset="-122"/>
                <a:cs typeface="+mn-cs"/>
              </a:rPr>
              <a:t>）。在频繁项集中挑选出所有不被其他元素包含的频繁项集称为最大频繁项集（</a:t>
            </a:r>
            <a:r>
              <a:rPr lang="en-US" altLang="zh-CN" sz="1200" kern="1200" dirty="0" smtClean="0">
                <a:solidFill>
                  <a:schemeClr val="tx1"/>
                </a:solidFill>
                <a:effectLst/>
                <a:latin typeface="+mn-lt"/>
                <a:ea typeface="微软雅黑" panose="020B0503020204020204" pitchFamily="34" charset="-122"/>
                <a:cs typeface="+mn-cs"/>
              </a:rPr>
              <a:t>Maximum Frequent </a:t>
            </a:r>
            <a:r>
              <a:rPr lang="en-US" altLang="zh-CN" sz="1200" kern="1200" dirty="0" err="1" smtClean="0">
                <a:solidFill>
                  <a:schemeClr val="tx1"/>
                </a:solidFill>
                <a:effectLst/>
                <a:latin typeface="+mn-lt"/>
                <a:ea typeface="微软雅黑" panose="020B0503020204020204" pitchFamily="34" charset="-122"/>
                <a:cs typeface="+mn-cs"/>
              </a:rPr>
              <a:t>Itemsets</a:t>
            </a:r>
            <a:r>
              <a:rPr lang="zh-CN" altLang="zh-CN" sz="1200" kern="1200" dirty="0" smtClean="0">
                <a:solidFill>
                  <a:schemeClr val="tx1"/>
                </a:solidFill>
                <a:effectLst/>
                <a:latin typeface="+mn-lt"/>
                <a:ea typeface="微软雅黑" panose="020B0503020204020204" pitchFamily="34" charset="-122"/>
                <a:cs typeface="+mn-cs"/>
              </a:rPr>
              <a:t>）或最大项集（</a:t>
            </a:r>
            <a:r>
              <a:rPr lang="en-US" altLang="zh-CN" sz="1200" kern="1200" dirty="0" smtClean="0">
                <a:solidFill>
                  <a:schemeClr val="tx1"/>
                </a:solidFill>
                <a:effectLst/>
                <a:latin typeface="+mn-lt"/>
                <a:ea typeface="微软雅黑" panose="020B0503020204020204" pitchFamily="34" charset="-122"/>
                <a:cs typeface="+mn-cs"/>
              </a:rPr>
              <a:t>Maximum Large </a:t>
            </a:r>
            <a:r>
              <a:rPr lang="en-US" altLang="zh-CN" sz="1200" kern="1200" dirty="0" err="1" smtClean="0">
                <a:solidFill>
                  <a:schemeClr val="tx1"/>
                </a:solidFill>
                <a:effectLst/>
                <a:latin typeface="+mn-lt"/>
                <a:ea typeface="微软雅黑" panose="020B0503020204020204" pitchFamily="34" charset="-122"/>
                <a:cs typeface="+mn-cs"/>
              </a:rPr>
              <a:t>Itemsets</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3-2  </a:t>
            </a:r>
            <a:r>
              <a:rPr lang="zh-CN" altLang="zh-CN" sz="1200" kern="1200" dirty="0" smtClean="0">
                <a:solidFill>
                  <a:schemeClr val="tx1"/>
                </a:solidFill>
                <a:effectLst/>
                <a:latin typeface="+mn-lt"/>
                <a:ea typeface="微软雅黑" panose="020B0503020204020204" pitchFamily="34" charset="-122"/>
                <a:cs typeface="+mn-cs"/>
              </a:rPr>
              <a:t>若</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i="1" kern="1200" dirty="0" smtClean="0">
                <a:solidFill>
                  <a:schemeClr val="tx1"/>
                </a:solidFill>
                <a:effectLst/>
                <a:latin typeface="+mn-lt"/>
                <a:ea typeface="微软雅黑" panose="020B0503020204020204" pitchFamily="34" charset="-122"/>
                <a:cs typeface="+mn-cs"/>
              </a:rPr>
              <a:t>Y</a:t>
            </a:r>
            <a:r>
              <a:rPr lang="zh-CN" altLang="zh-CN" sz="1200" kern="1200" dirty="0" smtClean="0">
                <a:solidFill>
                  <a:schemeClr val="tx1"/>
                </a:solidFill>
                <a:effectLst/>
                <a:latin typeface="+mn-lt"/>
                <a:ea typeface="微软雅黑" panose="020B0503020204020204" pitchFamily="34" charset="-122"/>
                <a:cs typeface="+mn-cs"/>
              </a:rPr>
              <a:t>为项集，且</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，则蕴涵式</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称为关联规则，项集</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的支持度称为关联规则</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的支持度，记作</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3-28</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3-3  </a:t>
            </a:r>
            <a:r>
              <a:rPr lang="zh-CN" altLang="zh-CN" sz="1200" kern="1200" dirty="0" smtClean="0">
                <a:solidFill>
                  <a:schemeClr val="tx1"/>
                </a:solidFill>
                <a:effectLst/>
                <a:latin typeface="+mn-lt"/>
                <a:ea typeface="微软雅黑" panose="020B0503020204020204" pitchFamily="34" charset="-122"/>
                <a:cs typeface="+mn-cs"/>
              </a:rPr>
              <a:t>一个定义在</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上的形如</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的关联规则，是通过满足一定的可信度、信任度或置信度（</a:t>
            </a:r>
            <a:r>
              <a:rPr lang="en-US" altLang="zh-CN" sz="1200" kern="1200" dirty="0" smtClean="0">
                <a:solidFill>
                  <a:schemeClr val="tx1"/>
                </a:solidFill>
                <a:effectLst/>
                <a:latin typeface="+mn-lt"/>
                <a:ea typeface="微软雅黑" panose="020B0503020204020204" pitchFamily="34" charset="-122"/>
                <a:cs typeface="+mn-cs"/>
              </a:rPr>
              <a:t>Confidence</a:t>
            </a:r>
            <a:r>
              <a:rPr lang="zh-CN" altLang="zh-CN" sz="1200" kern="1200" dirty="0" smtClean="0">
                <a:solidFill>
                  <a:schemeClr val="tx1"/>
                </a:solidFill>
                <a:effectLst/>
                <a:latin typeface="+mn-lt"/>
                <a:ea typeface="微软雅黑" panose="020B0503020204020204" pitchFamily="34" charset="-122"/>
                <a:cs typeface="+mn-cs"/>
              </a:rPr>
              <a:t>）来定义的。所谓规则的可信度，是指包含</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Y</a:t>
            </a:r>
            <a:r>
              <a:rPr lang="zh-CN" altLang="zh-CN" sz="1200" kern="1200" dirty="0" smtClean="0">
                <a:solidFill>
                  <a:schemeClr val="tx1"/>
                </a:solidFill>
                <a:effectLst/>
                <a:latin typeface="+mn-lt"/>
                <a:ea typeface="微软雅黑" panose="020B0503020204020204" pitchFamily="34" charset="-122"/>
                <a:cs typeface="+mn-cs"/>
              </a:rPr>
              <a:t>的事务数与包含</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的事务数之比，即</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3-29</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3-4  </a:t>
            </a:r>
            <a:r>
              <a:rPr lang="zh-CN" altLang="zh-CN" sz="1200" kern="1200" dirty="0" smtClean="0">
                <a:solidFill>
                  <a:schemeClr val="tx1"/>
                </a:solidFill>
                <a:effectLst/>
                <a:latin typeface="+mn-lt"/>
                <a:ea typeface="微软雅黑" panose="020B0503020204020204" pitchFamily="34" charset="-122"/>
                <a:cs typeface="+mn-cs"/>
              </a:rPr>
              <a:t>对项集</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和事务数据库</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，满足最小支持度和最小信任度（</a:t>
            </a:r>
            <a:r>
              <a:rPr lang="en-US" altLang="zh-CN" sz="1200" kern="1200" dirty="0" err="1" smtClean="0">
                <a:solidFill>
                  <a:schemeClr val="tx1"/>
                </a:solidFill>
                <a:effectLst/>
                <a:latin typeface="+mn-lt"/>
                <a:ea typeface="微软雅黑" panose="020B0503020204020204" pitchFamily="34" charset="-122"/>
                <a:cs typeface="+mn-cs"/>
              </a:rPr>
              <a:t>Minconfidence</a:t>
            </a:r>
            <a:r>
              <a:rPr lang="zh-CN" altLang="zh-CN" sz="1200" kern="1200" dirty="0" smtClean="0">
                <a:solidFill>
                  <a:schemeClr val="tx1"/>
                </a:solidFill>
                <a:effectLst/>
                <a:latin typeface="+mn-lt"/>
                <a:ea typeface="微软雅黑" panose="020B0503020204020204" pitchFamily="34" charset="-122"/>
                <a:cs typeface="+mn-cs"/>
              </a:rPr>
              <a:t>）的关联规则称为强关联规则（</a:t>
            </a:r>
            <a:r>
              <a:rPr lang="en-US" altLang="zh-CN" sz="1200" kern="1200" dirty="0" smtClean="0">
                <a:solidFill>
                  <a:schemeClr val="tx1"/>
                </a:solidFill>
                <a:effectLst/>
                <a:latin typeface="+mn-lt"/>
                <a:ea typeface="微软雅黑" panose="020B0503020204020204" pitchFamily="34" charset="-122"/>
                <a:cs typeface="+mn-cs"/>
              </a:rPr>
              <a:t>Strong Association Rule</a:t>
            </a:r>
            <a:r>
              <a:rPr lang="zh-CN" altLang="zh-CN" sz="1200" kern="1200" dirty="0" smtClean="0">
                <a:solidFill>
                  <a:schemeClr val="tx1"/>
                </a:solidFill>
                <a:effectLst/>
                <a:latin typeface="+mn-lt"/>
                <a:ea typeface="微软雅黑" panose="020B0503020204020204" pitchFamily="34" charset="-122"/>
                <a:cs typeface="+mn-cs"/>
              </a:rPr>
              <a:t>），否则为弱规则。</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微软雅黑" panose="020B0503020204020204" pitchFamily="34" charset="-122"/>
                <a:cs typeface="+mn-cs"/>
              </a:rPr>
              <a:t>1</a:t>
            </a:r>
            <a:r>
              <a:rPr lang="zh-CN" altLang="zh-CN" sz="1200" b="1" kern="1200" dirty="0" smtClean="0">
                <a:solidFill>
                  <a:schemeClr val="tx1"/>
                </a:solidFill>
                <a:effectLst/>
                <a:latin typeface="+mn-lt"/>
                <a:ea typeface="微软雅黑" panose="020B0503020204020204" pitchFamily="34" charset="-122"/>
                <a:cs typeface="+mn-cs"/>
              </a:rPr>
              <a:t>）数据解析</a:t>
            </a:r>
            <a:endParaRPr lang="zh-CN" altLang="zh-CN" sz="1200" b="1"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主要负责把山东省的历史</a:t>
            </a:r>
            <a:r>
              <a:rPr lang="en-US" altLang="zh-CN" sz="1200" kern="1200" dirty="0" smtClean="0">
                <a:solidFill>
                  <a:schemeClr val="tx1"/>
                </a:solidFill>
                <a:effectLst/>
                <a:latin typeface="+mn-lt"/>
                <a:ea typeface="微软雅黑" panose="020B0503020204020204" pitchFamily="34" charset="-122"/>
                <a:cs typeface="+mn-cs"/>
              </a:rPr>
              <a:t>seed</a:t>
            </a:r>
            <a:r>
              <a:rPr lang="zh-CN" altLang="zh-CN" sz="1200" kern="1200" dirty="0" smtClean="0">
                <a:solidFill>
                  <a:schemeClr val="tx1"/>
                </a:solidFill>
                <a:effectLst/>
                <a:latin typeface="+mn-lt"/>
                <a:ea typeface="微软雅黑" panose="020B0503020204020204" pitchFamily="34" charset="-122"/>
                <a:cs typeface="+mn-cs"/>
              </a:rPr>
              <a:t>格式文件及实时地震波形数据流进行读取并解析处理，并将解析后的数据进行解码。数据解析主要包括３个模块：读取模块、解析模块和解码模块。读取模块主要负责山东省的历史</a:t>
            </a:r>
            <a:r>
              <a:rPr lang="en-US" altLang="zh-CN" sz="1200" kern="1200" dirty="0" smtClean="0">
                <a:solidFill>
                  <a:schemeClr val="tx1"/>
                </a:solidFill>
                <a:effectLst/>
                <a:latin typeface="+mn-lt"/>
                <a:ea typeface="微软雅黑" panose="020B0503020204020204" pitchFamily="34" charset="-122"/>
                <a:cs typeface="+mn-cs"/>
              </a:rPr>
              <a:t>seed</a:t>
            </a:r>
            <a:r>
              <a:rPr lang="zh-CN" altLang="zh-CN" sz="1200" kern="1200" dirty="0" smtClean="0">
                <a:solidFill>
                  <a:schemeClr val="tx1"/>
                </a:solidFill>
                <a:effectLst/>
                <a:latin typeface="+mn-lt"/>
                <a:ea typeface="微软雅黑" panose="020B0503020204020204" pitchFamily="34" charset="-122"/>
                <a:cs typeface="+mn-cs"/>
              </a:rPr>
              <a:t>格式文件的读取处理，以及实时波形数据流的读取，解析模块主要负责将读取到的地震波形数据解析成合理的数据格式，解码模块主要负责把解析好的历史数据，以及实时地震波形数数据解码成结构化数据。在构架上，为最快进行历史数据的解析处理，可以在每一个处理机上安装一个数据解析程序。</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b="1" kern="1200" dirty="0" smtClean="0">
                <a:solidFill>
                  <a:schemeClr val="tx1"/>
                </a:solidFill>
                <a:effectLst/>
                <a:latin typeface="+mn-lt"/>
                <a:ea typeface="微软雅黑" panose="020B0503020204020204" pitchFamily="34" charset="-122"/>
                <a:cs typeface="+mn-cs"/>
              </a:rPr>
              <a:t>2</a:t>
            </a:r>
            <a:r>
              <a:rPr lang="zh-CN" altLang="zh-CN" sz="1200" b="1" kern="1200" dirty="0" smtClean="0">
                <a:solidFill>
                  <a:schemeClr val="tx1"/>
                </a:solidFill>
                <a:effectLst/>
                <a:latin typeface="+mn-lt"/>
                <a:ea typeface="微软雅黑" panose="020B0503020204020204" pitchFamily="34" charset="-122"/>
                <a:cs typeface="+mn-cs"/>
              </a:rPr>
              <a:t>）数据入库</a:t>
            </a:r>
            <a:endParaRPr lang="zh-CN" altLang="zh-CN" sz="1200" b="1"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主要负责把解析好的地震波形数据同步传送给本平台进行实时入库处理。数据入库主要包括</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个模块：接收模块、解析模块和数据入库模块。接收模块主要负责接收每个解析机器产生的数据流，解析模块主要负责把接受到的数据流解析成合理的数据格式，而数据入库模块负责把解析好的数据加入到地震波形数据云平台。</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b="1" kern="1200" dirty="0" smtClean="0">
                <a:solidFill>
                  <a:schemeClr val="tx1"/>
                </a:solidFill>
                <a:effectLst/>
                <a:latin typeface="+mn-lt"/>
                <a:ea typeface="微软雅黑" panose="020B0503020204020204" pitchFamily="34" charset="-122"/>
                <a:cs typeface="+mn-cs"/>
              </a:rPr>
              <a:t>3</a:t>
            </a:r>
            <a:r>
              <a:rPr lang="zh-CN" altLang="zh-CN" sz="1200" b="1" kern="1200" dirty="0" smtClean="0">
                <a:solidFill>
                  <a:schemeClr val="tx1"/>
                </a:solidFill>
                <a:effectLst/>
                <a:latin typeface="+mn-lt"/>
                <a:ea typeface="微软雅黑" panose="020B0503020204020204" pitchFamily="34" charset="-122"/>
                <a:cs typeface="+mn-cs"/>
              </a:rPr>
              <a:t>）数据存储管理</a:t>
            </a:r>
            <a:endParaRPr lang="zh-CN" altLang="zh-CN" sz="1200" b="1"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地震波形数据全部存储在地震波形数据云平台的云存储资源中，资源池提供两种存储资源：一种是用于存储少量中间数据的结构化数据存储资源，另一种是用于存储海量非结构化数据的分布式文件系统。为适应数据量、数据特征和查询处理的不同需求，平台采用混搭式的数据存储方案。对存储容量巨大、常规数据库难以处理的数据，例如地震波形数据，主要存储在基于</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的分布式文件系统中，这些数据将通过</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接口进行访问和计算处理；对于部分数据量不大、查询响应性能要求高的数据，例如，台网、台站、通道描述信息等少量数据，存放在</a:t>
            </a:r>
            <a:r>
              <a:rPr lang="en-US" altLang="zh-CN" sz="1200" kern="1200" dirty="0" smtClean="0">
                <a:solidFill>
                  <a:schemeClr val="tx1"/>
                </a:solidFill>
                <a:effectLst/>
                <a:latin typeface="+mn-lt"/>
                <a:ea typeface="微软雅黑" panose="020B0503020204020204" pitchFamily="34" charset="-122"/>
                <a:cs typeface="+mn-cs"/>
              </a:rPr>
              <a:t>MySQL</a:t>
            </a:r>
            <a:r>
              <a:rPr lang="zh-CN" altLang="zh-CN" sz="1200" kern="1200" dirty="0" smtClean="0">
                <a:solidFill>
                  <a:schemeClr val="tx1"/>
                </a:solidFill>
                <a:effectLst/>
                <a:latin typeface="+mn-lt"/>
                <a:ea typeface="微软雅黑" panose="020B0503020204020204" pitchFamily="34" charset="-122"/>
                <a:cs typeface="+mn-cs"/>
              </a:rPr>
              <a:t>关系数据库中，数据通过</a:t>
            </a:r>
            <a:r>
              <a:rPr lang="en-US" altLang="zh-CN" sz="1200" kern="1200" dirty="0" smtClean="0">
                <a:solidFill>
                  <a:schemeClr val="tx1"/>
                </a:solidFill>
                <a:effectLst/>
                <a:latin typeface="+mn-lt"/>
                <a:ea typeface="微软雅黑" panose="020B0503020204020204" pitchFamily="34" charset="-122"/>
                <a:cs typeface="+mn-cs"/>
              </a:rPr>
              <a:t>JDBC</a:t>
            </a:r>
            <a:r>
              <a:rPr lang="zh-CN" altLang="zh-CN" sz="1200" kern="1200" dirty="0" smtClean="0">
                <a:solidFill>
                  <a:schemeClr val="tx1"/>
                </a:solidFill>
                <a:effectLst/>
                <a:latin typeface="+mn-lt"/>
                <a:ea typeface="微软雅黑" panose="020B0503020204020204" pitchFamily="34" charset="-122"/>
                <a:cs typeface="+mn-cs"/>
              </a:rPr>
              <a:t>等结构化数据存储访问接口进行访问。</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b="1" kern="1200" dirty="0" smtClean="0">
                <a:solidFill>
                  <a:schemeClr val="tx1"/>
                </a:solidFill>
                <a:effectLst/>
                <a:latin typeface="+mn-lt"/>
                <a:ea typeface="微软雅黑" panose="020B0503020204020204" pitchFamily="34" charset="-122"/>
                <a:cs typeface="+mn-cs"/>
              </a:rPr>
              <a:t>4</a:t>
            </a:r>
            <a:r>
              <a:rPr lang="zh-CN" altLang="zh-CN" sz="1200" b="1" kern="1200" dirty="0" smtClean="0">
                <a:solidFill>
                  <a:schemeClr val="tx1"/>
                </a:solidFill>
                <a:effectLst/>
                <a:latin typeface="+mn-lt"/>
                <a:ea typeface="微软雅黑" panose="020B0503020204020204" pitchFamily="34" charset="-122"/>
                <a:cs typeface="+mn-cs"/>
              </a:rPr>
              <a:t>）云计算平台的数据应用接口</a:t>
            </a:r>
            <a:endParaRPr lang="zh-CN" altLang="zh-CN" sz="1200" b="1"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数据应用接口主要提供包括地震波形数据查询、波形分析与地震预测等功能。由于数据量巨大的地震波形难以存储在常规关系数据库中，而直接存储在</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或</a:t>
            </a:r>
            <a:r>
              <a:rPr lang="en-US" altLang="zh-CN" sz="1200" kern="1200" dirty="0" err="1" smtClean="0">
                <a:solidFill>
                  <a:schemeClr val="tx1"/>
                </a:solidFill>
                <a:effectLst/>
                <a:latin typeface="+mn-lt"/>
                <a:ea typeface="微软雅黑" panose="020B0503020204020204" pitchFamily="34" charset="-122"/>
                <a:cs typeface="+mn-cs"/>
              </a:rPr>
              <a:t>HBase</a:t>
            </a:r>
            <a:r>
              <a:rPr lang="zh-CN" altLang="zh-CN" sz="1200" kern="1200" dirty="0" smtClean="0">
                <a:solidFill>
                  <a:schemeClr val="tx1"/>
                </a:solidFill>
                <a:effectLst/>
                <a:latin typeface="+mn-lt"/>
                <a:ea typeface="微软雅黑" panose="020B0503020204020204" pitchFamily="34" charset="-122"/>
                <a:cs typeface="+mn-cs"/>
              </a:rPr>
              <a:t>中难以保证查询效率，因此，需要对地震波形数据建立索引处理，并将索引数据存储在</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或</a:t>
            </a:r>
            <a:r>
              <a:rPr lang="en-US" altLang="zh-CN" sz="1200" kern="1200" dirty="0" err="1" smtClean="0">
                <a:solidFill>
                  <a:schemeClr val="tx1"/>
                </a:solidFill>
                <a:effectLst/>
                <a:latin typeface="+mn-lt"/>
                <a:ea typeface="微软雅黑" panose="020B0503020204020204" pitchFamily="34" charset="-122"/>
                <a:cs typeface="+mn-cs"/>
              </a:rPr>
              <a:t>HBase</a:t>
            </a:r>
            <a:r>
              <a:rPr lang="zh-CN" altLang="zh-CN" sz="1200" kern="1200" dirty="0" smtClean="0">
                <a:solidFill>
                  <a:schemeClr val="tx1"/>
                </a:solidFill>
                <a:effectLst/>
                <a:latin typeface="+mn-lt"/>
                <a:ea typeface="微软雅黑" panose="020B0503020204020204" pitchFamily="34" charset="-122"/>
                <a:cs typeface="+mn-cs"/>
              </a:rPr>
              <a:t>中。为建立地震波形数据索引，需要在地震波形数据传送到地震云平台时进行实时的索引处理。由于地震波形数据流量巨大，需要调度使用多台服务器节点进行并行处理，此外，用户从客户端发起的各种数据查询分析也会产生大量并发查询任务，各种查询分析计算任务的处理将需要考虑在计算集群上进行并行化任务调度和负载均衡处理，这些并行计算任务及负载均衡处理使用</a:t>
            </a:r>
            <a:r>
              <a:rPr lang="en-US" altLang="zh-CN" sz="1200" kern="1200" dirty="0" smtClean="0">
                <a:solidFill>
                  <a:schemeClr val="tx1"/>
                </a:solidFill>
                <a:effectLst/>
                <a:latin typeface="+mn-lt"/>
                <a:ea typeface="微软雅黑" panose="020B0503020204020204" pitchFamily="34" charset="-122"/>
                <a:cs typeface="+mn-cs"/>
              </a:rPr>
              <a:t>Zookeeper</a:t>
            </a:r>
            <a:r>
              <a:rPr lang="zh-CN" altLang="zh-CN" sz="1200" kern="1200" dirty="0" smtClean="0">
                <a:solidFill>
                  <a:schemeClr val="tx1"/>
                </a:solidFill>
                <a:effectLst/>
                <a:latin typeface="+mn-lt"/>
                <a:ea typeface="微软雅黑" panose="020B0503020204020204" pitchFamily="34" charset="-122"/>
                <a:cs typeface="+mn-cs"/>
              </a:rPr>
              <a:t>基于计算集群完成统一的控制和实现。在平台构架上，以上查询、分析计算与预测任务将需要使用大规模数据并行计算集群。在编程实现上，存储在数据库中的数据将使用常规数据库查询语言实现，对存储在分布式文件系统中的地震波形数据，在数据量巨大而处理实时性要求不是特别高的情况下，为方便对海量数据的并行处理采用</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编程方式实现；对于那些实时性要求很高的查询分析计算，由于</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启动作业需要较长的时间开销，则需要采用非</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编程方式实现。对于地震云平台的各类数据查询、波形分析与地震预测等应用接口，以</a:t>
            </a:r>
            <a:r>
              <a:rPr lang="en-US" altLang="zh-CN" sz="1200" kern="1200" dirty="0" smtClean="0">
                <a:solidFill>
                  <a:schemeClr val="tx1"/>
                </a:solidFill>
                <a:effectLst/>
                <a:latin typeface="+mn-lt"/>
                <a:ea typeface="微软雅黑" panose="020B0503020204020204" pitchFamily="34" charset="-122"/>
                <a:cs typeface="+mn-cs"/>
              </a:rPr>
              <a:t>Java</a:t>
            </a:r>
            <a:r>
              <a:rPr lang="zh-CN" altLang="zh-CN" sz="1200" kern="1200" dirty="0" smtClean="0">
                <a:solidFill>
                  <a:schemeClr val="tx1"/>
                </a:solidFill>
                <a:effectLst/>
                <a:latin typeface="+mn-lt"/>
                <a:ea typeface="微软雅黑" panose="020B0503020204020204" pitchFamily="34" charset="-122"/>
                <a:cs typeface="+mn-cs"/>
              </a:rPr>
              <a:t>形式封装在</a:t>
            </a:r>
            <a:r>
              <a:rPr lang="en-US" altLang="zh-CN" sz="1200" kern="1200" dirty="0" smtClean="0">
                <a:solidFill>
                  <a:schemeClr val="tx1"/>
                </a:solidFill>
                <a:effectLst/>
                <a:latin typeface="+mn-lt"/>
                <a:ea typeface="微软雅黑" panose="020B0503020204020204" pitchFamily="34" charset="-122"/>
                <a:cs typeface="+mn-cs"/>
              </a:rPr>
              <a:t>jar</a:t>
            </a:r>
            <a:r>
              <a:rPr lang="zh-CN" altLang="zh-CN" sz="1200" kern="1200" dirty="0" smtClean="0">
                <a:solidFill>
                  <a:schemeClr val="tx1"/>
                </a:solidFill>
                <a:effectLst/>
                <a:latin typeface="+mn-lt"/>
                <a:ea typeface="微软雅黑" panose="020B0503020204020204" pitchFamily="34" charset="-122"/>
                <a:cs typeface="+mn-cs"/>
              </a:rPr>
              <a:t>包的形式提供给其他应用系统，可以通过调用</a:t>
            </a:r>
            <a:r>
              <a:rPr lang="en-US" altLang="zh-CN" sz="1200" kern="1200" dirty="0" smtClean="0">
                <a:solidFill>
                  <a:schemeClr val="tx1"/>
                </a:solidFill>
                <a:effectLst/>
                <a:latin typeface="+mn-lt"/>
                <a:ea typeface="微软雅黑" panose="020B0503020204020204" pitchFamily="34" charset="-122"/>
                <a:cs typeface="+mn-cs"/>
              </a:rPr>
              <a:t>jar</a:t>
            </a:r>
            <a:r>
              <a:rPr lang="zh-CN" altLang="zh-CN" sz="1200" kern="1200" dirty="0" smtClean="0">
                <a:solidFill>
                  <a:schemeClr val="tx1"/>
                </a:solidFill>
                <a:effectLst/>
                <a:latin typeface="+mn-lt"/>
                <a:ea typeface="微软雅黑" panose="020B0503020204020204" pitchFamily="34" charset="-122"/>
                <a:cs typeface="+mn-cs"/>
              </a:rPr>
              <a:t>包里的对应的</a:t>
            </a:r>
            <a:r>
              <a:rPr lang="en-US" altLang="zh-CN" sz="1200" kern="1200" dirty="0" smtClean="0">
                <a:solidFill>
                  <a:schemeClr val="tx1"/>
                </a:solidFill>
                <a:effectLst/>
                <a:latin typeface="+mn-lt"/>
                <a:ea typeface="微软雅黑" panose="020B0503020204020204" pitchFamily="34" charset="-122"/>
                <a:cs typeface="+mn-cs"/>
              </a:rPr>
              <a:t>Java</a:t>
            </a:r>
            <a:r>
              <a:rPr lang="zh-CN" altLang="zh-CN" sz="1200" kern="1200" dirty="0" smtClean="0">
                <a:solidFill>
                  <a:schemeClr val="tx1"/>
                </a:solidFill>
                <a:effectLst/>
                <a:latin typeface="+mn-lt"/>
                <a:ea typeface="微软雅黑" panose="020B0503020204020204" pitchFamily="34" charset="-122"/>
                <a:cs typeface="+mn-cs"/>
              </a:rPr>
              <a:t>方法获取想要的数据，接口具体的使用类似于利用</a:t>
            </a:r>
            <a:r>
              <a:rPr lang="en-US" altLang="zh-CN" sz="1200" kern="1200" dirty="0" smtClean="0">
                <a:solidFill>
                  <a:schemeClr val="tx1"/>
                </a:solidFill>
                <a:effectLst/>
                <a:latin typeface="+mn-lt"/>
                <a:ea typeface="微软雅黑" panose="020B0503020204020204" pitchFamily="34" charset="-122"/>
                <a:cs typeface="+mn-cs"/>
              </a:rPr>
              <a:t>JDBC</a:t>
            </a:r>
            <a:r>
              <a:rPr lang="zh-CN" altLang="zh-CN" sz="1200" kern="1200" dirty="0" smtClean="0">
                <a:solidFill>
                  <a:schemeClr val="tx1"/>
                </a:solidFill>
                <a:effectLst/>
                <a:latin typeface="+mn-lt"/>
                <a:ea typeface="微软雅黑" panose="020B0503020204020204" pitchFamily="34" charset="-122"/>
                <a:cs typeface="+mn-cs"/>
              </a:rPr>
              <a:t>提供的</a:t>
            </a:r>
            <a:r>
              <a:rPr lang="en-US" altLang="zh-CN" sz="1200" kern="1200" dirty="0" smtClean="0">
                <a:solidFill>
                  <a:schemeClr val="tx1"/>
                </a:solidFill>
                <a:effectLst/>
                <a:latin typeface="+mn-lt"/>
                <a:ea typeface="微软雅黑" panose="020B0503020204020204" pitchFamily="34" charset="-122"/>
                <a:cs typeface="+mn-cs"/>
              </a:rPr>
              <a:t>Java</a:t>
            </a:r>
            <a:r>
              <a:rPr lang="zh-CN" altLang="zh-CN" sz="1200" kern="1200" dirty="0" smtClean="0">
                <a:solidFill>
                  <a:schemeClr val="tx1"/>
                </a:solidFill>
                <a:effectLst/>
                <a:latin typeface="+mn-lt"/>
                <a:ea typeface="微软雅黑" panose="020B0503020204020204" pitchFamily="34" charset="-122"/>
                <a:cs typeface="+mn-cs"/>
              </a:rPr>
              <a:t>方法从数据库中获取指定数据的状况。</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b="1" kern="1200" dirty="0" smtClean="0">
                <a:solidFill>
                  <a:schemeClr val="tx1"/>
                </a:solidFill>
                <a:effectLst/>
                <a:latin typeface="+mn-lt"/>
                <a:ea typeface="微软雅黑" panose="020B0503020204020204" pitchFamily="34" charset="-122"/>
                <a:cs typeface="+mn-cs"/>
              </a:rPr>
              <a:t>5</a:t>
            </a:r>
            <a:r>
              <a:rPr lang="zh-CN" altLang="zh-CN" sz="1200" b="1" kern="1200" dirty="0" smtClean="0">
                <a:solidFill>
                  <a:schemeClr val="tx1"/>
                </a:solidFill>
                <a:effectLst/>
                <a:latin typeface="+mn-lt"/>
                <a:ea typeface="微软雅黑" panose="020B0503020204020204" pitchFamily="34" charset="-122"/>
                <a:cs typeface="+mn-cs"/>
              </a:rPr>
              <a:t>）数据异地修复</a:t>
            </a:r>
            <a:endParaRPr lang="zh-CN" altLang="zh-CN" sz="1200" b="1"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数据异地修复主要负责在线检验数据的完整性，并自动修复损坏的数据。系统会定期检查省云平台与</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个子云平台的数据完整性，如果发现某个平台里的数据出现损坏或者丢失的情况，会立即从其他平台中复制这部分数据过来，实现平台间的在线实时数据修复。</a:t>
            </a:r>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图</a:t>
            </a:r>
            <a:r>
              <a:rPr lang="en-US" altLang="zh-CN" sz="1200" kern="1200" dirty="0" smtClean="0">
                <a:solidFill>
                  <a:schemeClr val="tx1"/>
                </a:solidFill>
                <a:effectLst/>
                <a:latin typeface="+mn-lt"/>
                <a:ea typeface="微软雅黑" panose="020B0503020204020204" pitchFamily="34" charset="-122"/>
                <a:cs typeface="+mn-cs"/>
              </a:rPr>
              <a:t>3-13</a:t>
            </a:r>
            <a:r>
              <a:rPr lang="zh-CN" altLang="zh-CN" sz="1200" kern="1200" dirty="0" smtClean="0">
                <a:solidFill>
                  <a:schemeClr val="tx1"/>
                </a:solidFill>
                <a:effectLst/>
                <a:latin typeface="+mn-lt"/>
                <a:ea typeface="微软雅黑" panose="020B0503020204020204" pitchFamily="34" charset="-122"/>
                <a:cs typeface="+mn-cs"/>
              </a:rPr>
              <a:t>中，地震波形数据云平台自底向上分为</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个层面：最下层是硬件平台层，使用山东省地震局提供的计算、存储和网络资源，从信息处理的角度分析，这一层主要包括云存储计算集群。第二层是系统软件层，包括云存储系统软件与综合分析云计算软件平台。云存储系统将提供基于</a:t>
            </a:r>
            <a:r>
              <a:rPr lang="en-US" altLang="zh-CN" sz="1200" kern="1200" dirty="0" smtClean="0">
                <a:solidFill>
                  <a:schemeClr val="tx1"/>
                </a:solidFill>
                <a:effectLst/>
                <a:latin typeface="+mn-lt"/>
                <a:ea typeface="微软雅黑" panose="020B0503020204020204" pitchFamily="34" charset="-122"/>
                <a:cs typeface="+mn-cs"/>
              </a:rPr>
              <a:t>MySQL</a:t>
            </a:r>
            <a:r>
              <a:rPr lang="zh-CN" altLang="zh-CN" sz="1200" kern="1200" dirty="0" smtClean="0">
                <a:solidFill>
                  <a:schemeClr val="tx1"/>
                </a:solidFill>
                <a:effectLst/>
                <a:latin typeface="+mn-lt"/>
                <a:ea typeface="微软雅黑" panose="020B0503020204020204" pitchFamily="34" charset="-122"/>
                <a:cs typeface="+mn-cs"/>
              </a:rPr>
              <a:t>关系数据库的结构化数据存储访问能力，以及基于</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的分布式文件系统存储访问能力，分别提供基于</a:t>
            </a:r>
            <a:r>
              <a:rPr lang="en-US" altLang="zh-CN" sz="1200" kern="1200" dirty="0" smtClean="0">
                <a:solidFill>
                  <a:schemeClr val="tx1"/>
                </a:solidFill>
                <a:effectLst/>
                <a:latin typeface="+mn-lt"/>
                <a:ea typeface="微软雅黑" panose="020B0503020204020204" pitchFamily="34" charset="-122"/>
                <a:cs typeface="+mn-cs"/>
              </a:rPr>
              <a:t>JDBC/SQL</a:t>
            </a:r>
            <a:r>
              <a:rPr lang="zh-CN" altLang="zh-CN" sz="1200" kern="1200" dirty="0" smtClean="0">
                <a:solidFill>
                  <a:schemeClr val="tx1"/>
                </a:solidFill>
                <a:effectLst/>
                <a:latin typeface="+mn-lt"/>
                <a:ea typeface="微软雅黑" panose="020B0503020204020204" pitchFamily="34" charset="-122"/>
                <a:cs typeface="+mn-cs"/>
              </a:rPr>
              <a:t>的数据库访问接口以及</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访问接口。综合分析云计算软件平台可提供对</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err="1" smtClean="0">
                <a:solidFill>
                  <a:schemeClr val="tx1"/>
                </a:solidFill>
                <a:effectLst/>
                <a:latin typeface="+mn-lt"/>
                <a:ea typeface="微软雅黑" panose="020B0503020204020204" pitchFamily="34" charset="-122"/>
                <a:cs typeface="+mn-cs"/>
              </a:rPr>
              <a:t>DataCube</a:t>
            </a:r>
            <a:r>
              <a:rPr lang="zh-CN" altLang="zh-CN" sz="1200" kern="1200" dirty="0" smtClean="0">
                <a:solidFill>
                  <a:schemeClr val="tx1"/>
                </a:solidFill>
                <a:effectLst/>
                <a:latin typeface="+mn-lt"/>
                <a:ea typeface="微软雅黑" panose="020B0503020204020204" pitchFamily="34" charset="-122"/>
                <a:cs typeface="+mn-cs"/>
              </a:rPr>
              <a:t>数据的访问，并提供</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编程模型和接口、非</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模型的编程接口，可用于实现并行计算任务、负载均衡和服务器单点失效恢复的</a:t>
            </a:r>
            <a:r>
              <a:rPr lang="en-US" altLang="zh-CN" sz="1200" kern="1200" dirty="0" smtClean="0">
                <a:solidFill>
                  <a:schemeClr val="tx1"/>
                </a:solidFill>
                <a:effectLst/>
                <a:latin typeface="+mn-lt"/>
                <a:ea typeface="微软雅黑" panose="020B0503020204020204" pitchFamily="34" charset="-122"/>
                <a:cs typeface="+mn-cs"/>
              </a:rPr>
              <a:t>Zookeeper</a:t>
            </a:r>
            <a:r>
              <a:rPr lang="zh-CN" altLang="zh-CN" sz="1200" kern="1200" dirty="0" smtClean="0">
                <a:solidFill>
                  <a:schemeClr val="tx1"/>
                </a:solidFill>
                <a:effectLst/>
                <a:latin typeface="+mn-lt"/>
                <a:ea typeface="微软雅黑" panose="020B0503020204020204" pitchFamily="34" charset="-122"/>
                <a:cs typeface="+mn-cs"/>
              </a:rPr>
              <a:t>。第三层是地震波形数据云平台中的数据层，包括地震波形数据、索引数据及台站通道信息数据等。地震波形数据、索引数据等海量数据存储在云存储系统的</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分布式文件系统中，采用</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接口进行存储和访问处理，其他数据量不大、处理响应性能要求较高的中间分析数据，存储在云存储系统的关系数据库系统中，采用</a:t>
            </a:r>
            <a:r>
              <a:rPr lang="en-US" altLang="zh-CN" sz="1200" kern="1200" dirty="0" smtClean="0">
                <a:solidFill>
                  <a:schemeClr val="tx1"/>
                </a:solidFill>
                <a:effectLst/>
                <a:latin typeface="+mn-lt"/>
                <a:ea typeface="微软雅黑" panose="020B0503020204020204" pitchFamily="34" charset="-122"/>
                <a:cs typeface="+mn-cs"/>
              </a:rPr>
              <a:t>JDBC/SQL</a:t>
            </a:r>
            <a:r>
              <a:rPr lang="zh-CN" altLang="zh-CN" sz="1200" kern="1200" dirty="0" smtClean="0">
                <a:solidFill>
                  <a:schemeClr val="tx1"/>
                </a:solidFill>
                <a:effectLst/>
                <a:latin typeface="+mn-lt"/>
                <a:ea typeface="微软雅黑" panose="020B0503020204020204" pitchFamily="34" charset="-122"/>
                <a:cs typeface="+mn-cs"/>
              </a:rPr>
              <a:t>进行存储和访问处理。第四层是数据处理软件层，在该软件层实现地震波形数据处理与地震预测功能，主要完成山东省地震局地震波形数据云平台所需要提供的诸如地震数据查询、分析与预测等具体功能。最上层是客户端用户界面软件，主要供用户查询和监视相关的地震数据信息。</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dirty="0" smtClean="0">
                <a:solidFill>
                  <a:schemeClr val="tx1"/>
                </a:solidFill>
                <a:effectLst/>
                <a:latin typeface="+mn-lt"/>
                <a:ea typeface="微软雅黑" panose="020B0503020204020204" pitchFamily="34" charset="-122"/>
                <a:cs typeface="+mn-cs"/>
              </a:rPr>
              <a:t>所示。</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smtClean="0">
                <a:solidFill>
                  <a:schemeClr val="tx1"/>
                </a:solidFill>
                <a:effectLst/>
                <a:latin typeface="+mn-lt"/>
                <a:ea typeface="微软雅黑" panose="020B0503020204020204" pitchFamily="34" charset="-122"/>
                <a:cs typeface="+mn-cs"/>
              </a:rPr>
              <a:t>所示。</a:t>
            </a:r>
            <a:endParaRPr lang="zh-CN" altLang="zh-CN" sz="1200" kern="120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smtClean="0">
                <a:solidFill>
                  <a:schemeClr val="tx1"/>
                </a:solidFill>
                <a:effectLst/>
                <a:latin typeface="+mn-lt"/>
                <a:ea typeface="微软雅黑" panose="020B0503020204020204" pitchFamily="34" charset="-122"/>
                <a:cs typeface="+mn-cs"/>
              </a:rPr>
              <a:t>所示。</a:t>
            </a:r>
            <a:endParaRPr lang="zh-CN" altLang="zh-CN" sz="1200" kern="120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smtClean="0">
                <a:solidFill>
                  <a:schemeClr val="tx1"/>
                </a:solidFill>
                <a:effectLst/>
                <a:latin typeface="+mn-lt"/>
                <a:ea typeface="微软雅黑" panose="020B0503020204020204" pitchFamily="34" charset="-122"/>
                <a:cs typeface="+mn-cs"/>
              </a:rPr>
              <a:t>所示。</a:t>
            </a:r>
            <a:endParaRPr lang="zh-CN" altLang="zh-CN" sz="1200" kern="120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算法由以下步骤组成，其中的核心步骤是连接步和剪枝步：</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）生成频繁</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）连接步：为了寻找频繁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，首先生成一个潜在频繁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项集构成的候选项集</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中的每一个项集是由两个只有一项不同的属于</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的频繁项集做</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连接运算得到的。连接方法为：设</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是</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中的项集，即</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，如果</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中的前</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个元素相同，则称</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是可连接的，用</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表示。假定事务数据库中的项均按照字典顺序排列，</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i</a:t>
            </a:r>
            <a:r>
              <a:rPr lang="en-US" altLang="zh-CN" sz="1200" kern="1200" dirty="0" smtClean="0">
                <a:solidFill>
                  <a:schemeClr val="tx1"/>
                </a:solidFill>
                <a:effectLst/>
                <a:latin typeface="+mn-lt"/>
                <a:ea typeface="微软雅黑" panose="020B0503020204020204" pitchFamily="34" charset="-122"/>
                <a:cs typeface="+mn-cs"/>
              </a:rPr>
              <a:t>[</a:t>
            </a:r>
            <a:r>
              <a:rPr lang="en-US" altLang="zh-CN" sz="1200" i="1" kern="1200" dirty="0" smtClean="0">
                <a:solidFill>
                  <a:schemeClr val="tx1"/>
                </a:solidFill>
                <a:effectLst/>
                <a:latin typeface="+mn-lt"/>
                <a:ea typeface="微软雅黑" panose="020B0503020204020204" pitchFamily="34" charset="-122"/>
                <a:cs typeface="+mn-cs"/>
              </a:rPr>
              <a:t>j</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表示</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中的第</a:t>
            </a:r>
            <a:r>
              <a:rPr lang="en-US" altLang="zh-CN" sz="1200" i="1" kern="1200" dirty="0" smtClean="0">
                <a:solidFill>
                  <a:schemeClr val="tx1"/>
                </a:solidFill>
                <a:effectLst/>
                <a:latin typeface="+mn-lt"/>
                <a:ea typeface="微软雅黑" panose="020B0503020204020204" pitchFamily="34" charset="-122"/>
                <a:cs typeface="+mn-cs"/>
              </a:rPr>
              <a:t>j</a:t>
            </a:r>
            <a:r>
              <a:rPr lang="zh-CN" altLang="zh-CN" sz="1200" kern="1200" dirty="0" smtClean="0">
                <a:solidFill>
                  <a:schemeClr val="tx1"/>
                </a:solidFill>
                <a:effectLst/>
                <a:latin typeface="+mn-lt"/>
                <a:ea typeface="微软雅黑" panose="020B0503020204020204" pitchFamily="34" charset="-122"/>
                <a:cs typeface="+mn-cs"/>
              </a:rPr>
              <a:t>项，则连接</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的结果项集是</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）剪枝步：连接步生成的</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是</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的超集，包含所有的频繁项集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，同时也可能包含一些非频繁项集。可以利用前述先验知识（定理</a:t>
            </a:r>
            <a:r>
              <a:rPr lang="en-US" altLang="zh-CN" sz="1200" kern="1200" dirty="0" smtClean="0">
                <a:solidFill>
                  <a:schemeClr val="tx1"/>
                </a:solidFill>
                <a:effectLst/>
                <a:latin typeface="+mn-lt"/>
                <a:ea typeface="微软雅黑" panose="020B0503020204020204" pitchFamily="34" charset="-122"/>
                <a:cs typeface="+mn-cs"/>
              </a:rPr>
              <a:t>3.2</a:t>
            </a:r>
            <a:r>
              <a:rPr lang="zh-CN" altLang="zh-CN" sz="1200" kern="1200" dirty="0" smtClean="0">
                <a:solidFill>
                  <a:schemeClr val="tx1"/>
                </a:solidFill>
                <a:effectLst/>
                <a:latin typeface="+mn-lt"/>
                <a:ea typeface="微软雅黑" panose="020B0503020204020204" pitchFamily="34" charset="-122"/>
                <a:cs typeface="+mn-cs"/>
              </a:rPr>
              <a:t>），进行剪枝以压缩数据规模。比如，如果候选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的</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项子集不在</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k</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中，那么该子集不可能是频繁项集，可以直接删除。</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）生成频繁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：扫描事务数据库</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，计算</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中每个项集的支持度，去除不满足最小支持度的项集，得到频繁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）重复步骤（</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），直到不能产生新的频繁项集的集合为止，算法中止。</a:t>
            </a:r>
            <a:endParaRPr lang="zh-CN" altLang="zh-CN" sz="1200" kern="1200" dirty="0" smtClean="0">
              <a:solidFill>
                <a:schemeClr val="tx1"/>
              </a:solidFill>
              <a:effectLst/>
              <a:latin typeface="+mn-lt"/>
              <a:ea typeface="微软雅黑" panose="020B0503020204020204" pitchFamily="34" charset="-122"/>
              <a:cs typeface="+mn-cs"/>
            </a:endParaRPr>
          </a:p>
          <a:p>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算法是一种基于水平数据分布的、宽度优先的算法，由于使用了层次搜索策略和剪枝技术，使得</a:t>
            </a:r>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算法在挖掘频繁模式时具有较高的效率。但是，</a:t>
            </a:r>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算法也有两个致命的性能瓶颈：</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算法是一个多趟搜索算法，每次搜索都要扫描事务数据库，</a:t>
            </a:r>
            <a:r>
              <a:rPr lang="en-US" altLang="zh-CN" sz="1200" kern="1200" dirty="0" smtClean="0">
                <a:solidFill>
                  <a:schemeClr val="tx1"/>
                </a:solidFill>
                <a:effectLst/>
                <a:latin typeface="+mn-lt"/>
                <a:ea typeface="微软雅黑" panose="020B0503020204020204" pitchFamily="34" charset="-122"/>
                <a:cs typeface="+mn-cs"/>
              </a:rPr>
              <a:t>I/O</a:t>
            </a:r>
            <a:r>
              <a:rPr lang="zh-CN" altLang="zh-CN" sz="1200" kern="1200" dirty="0" smtClean="0">
                <a:solidFill>
                  <a:schemeClr val="tx1"/>
                </a:solidFill>
                <a:effectLst/>
                <a:latin typeface="+mn-lt"/>
                <a:ea typeface="微软雅黑" panose="020B0503020204020204" pitchFamily="34" charset="-122"/>
                <a:cs typeface="+mn-cs"/>
              </a:rPr>
              <a:t>开销巨大。对于候选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来说，必须扫描其中的每个元素以确认是否加入频繁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，若候选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中包含</a:t>
            </a:r>
            <a:r>
              <a:rPr lang="en-US" altLang="zh-CN" sz="1200" i="1" kern="1200" dirty="0" smtClean="0">
                <a:solidFill>
                  <a:schemeClr val="tx1"/>
                </a:solidFill>
                <a:effectLst/>
                <a:latin typeface="+mn-lt"/>
                <a:ea typeface="微软雅黑" panose="020B0503020204020204" pitchFamily="34" charset="-122"/>
                <a:cs typeface="+mn-cs"/>
              </a:rPr>
              <a:t>n</a:t>
            </a:r>
            <a:r>
              <a:rPr lang="zh-CN" altLang="zh-CN" sz="1200" kern="1200" dirty="0" smtClean="0">
                <a:solidFill>
                  <a:schemeClr val="tx1"/>
                </a:solidFill>
                <a:effectLst/>
                <a:latin typeface="+mn-lt"/>
                <a:ea typeface="微软雅黑" panose="020B0503020204020204" pitchFamily="34" charset="-122"/>
                <a:cs typeface="+mn-cs"/>
              </a:rPr>
              <a:t>项，则至少需要扫描事务数据库</a:t>
            </a:r>
            <a:r>
              <a:rPr lang="en-US" altLang="zh-CN" sz="1200" i="1" kern="1200" dirty="0" smtClean="0">
                <a:solidFill>
                  <a:schemeClr val="tx1"/>
                </a:solidFill>
                <a:effectLst/>
                <a:latin typeface="+mn-lt"/>
                <a:ea typeface="微软雅黑" panose="020B0503020204020204" pitchFamily="34" charset="-122"/>
                <a:cs typeface="+mn-cs"/>
              </a:rPr>
              <a:t>n</a:t>
            </a:r>
            <a:r>
              <a:rPr lang="zh-CN" altLang="zh-CN" sz="1200" kern="1200" dirty="0" smtClean="0">
                <a:solidFill>
                  <a:schemeClr val="tx1"/>
                </a:solidFill>
                <a:effectLst/>
                <a:latin typeface="+mn-lt"/>
                <a:ea typeface="微软雅黑" panose="020B0503020204020204" pitchFamily="34" charset="-122"/>
                <a:cs typeface="+mn-cs"/>
              </a:rPr>
              <a:t>次。</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）可能产生庞大的候选项集。由于针对频繁项集</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k</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的</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连接运算，由</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k</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产生的候选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是呈指数增长的，如此海量的候选集对于计算机的运算时间和存储空间都是巨大的挑战。</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 Id="rId3" Type="http://schemas.openxmlformats.org/officeDocument/2006/relationships/oleObject" Target="../embeddings/oleObject2.bin"/><Relationship Id="rId2" Type="http://schemas.openxmlformats.org/officeDocument/2006/relationships/image" Target="../media/image17.wmf"/><Relationship Id="rId11" Type="http://schemas.openxmlformats.org/officeDocument/2006/relationships/notesSlide" Target="../notesSlides/notesSlide10.xml"/><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wmf"/><Relationship Id="rId3" Type="http://schemas.openxmlformats.org/officeDocument/2006/relationships/oleObject" Target="../embeddings/oleObject5.bin"/><Relationship Id="rId2" Type="http://schemas.openxmlformats.org/officeDocument/2006/relationships/image" Target="../media/image20.wmf"/><Relationship Id="rId11" Type="http://schemas.openxmlformats.org/officeDocument/2006/relationships/notesSlide" Target="../notesSlides/notesSlide14.xml"/><Relationship Id="rId10" Type="http://schemas.openxmlformats.org/officeDocument/2006/relationships/vmlDrawing" Target="../drawings/vmlDrawing2.vml"/><Relationship Id="rId1"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25.wmf"/><Relationship Id="rId5" Type="http://schemas.openxmlformats.org/officeDocument/2006/relationships/oleObject" Target="../embeddings/oleObject9.bin"/><Relationship Id="rId4" Type="http://schemas.openxmlformats.org/officeDocument/2006/relationships/image" Target="../media/image24.wmf"/><Relationship Id="rId3" Type="http://schemas.openxmlformats.org/officeDocument/2006/relationships/oleObject" Target="../embeddings/oleObject8.bin"/><Relationship Id="rId2" Type="http://schemas.openxmlformats.org/officeDocument/2006/relationships/image" Target="../media/image23.wmf"/><Relationship Id="rId11" Type="http://schemas.openxmlformats.org/officeDocument/2006/relationships/notesSlide" Target="../notesSlides/notesSlide15.xml"/><Relationship Id="rId10" Type="http://schemas.openxmlformats.org/officeDocument/2006/relationships/vmlDrawing" Target="../drawings/vmlDrawing3.vml"/><Relationship Id="rId1"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4.wdp"/><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5.wdp"/><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hyperlink" Target="http://www.cstor.cn/hadoop.html" TargetMode="External"/><Relationship Id="rId2" Type="http://schemas.openxmlformats.org/officeDocument/2006/relationships/image" Target="../media/image30.jpeg"/><Relationship Id="rId1" Type="http://schemas.openxmlformats.org/officeDocument/2006/relationships/hyperlink" Target="https://bd.cstor.cn/" TargetMode="Externa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hyperlink" Target="http://www.thebigdata.cn/" TargetMode="Externa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hyperlink" Target="http://www.chinacloud.cn/" TargetMode="Externa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hyperlink" Target="http://www.wanwuyun.com/" TargetMode="Externa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hyperlink" Target="http://www.envicloud.cn/" TargetMode="External"/></Relationships>
</file>

<file path=ppt/slides/_rels/slide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6.png"/><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microsoft.com/office/2007/relationships/hdphoto" Target="../media/hdphoto6.wdp"/><Relationship Id="rId2" Type="http://schemas.openxmlformats.org/officeDocument/2006/relationships/image" Target="../media/image39.jpeg"/><Relationship Id="rId1" Type="http://schemas.openxmlformats.org/officeDocument/2006/relationships/hyperlink" Target="http://www.cstor.cn/hadoop.html" TargetMode="Externa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2.wdp"/><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3.wdp"/><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endParaRPr lang="zh-CN" altLang="zh-CN" dirty="0"/>
          </a:p>
        </p:txBody>
      </p:sp>
      <p:sp>
        <p:nvSpPr>
          <p:cNvPr id="87" name="矩形 86"/>
          <p:cNvSpPr/>
          <p:nvPr/>
        </p:nvSpPr>
        <p:spPr>
          <a:xfrm>
            <a:off x="524727" y="1286142"/>
            <a:ext cx="1542410" cy="338554"/>
          </a:xfrm>
          <a:prstGeom prst="rect">
            <a:avLst/>
          </a:prstGeom>
        </p:spPr>
        <p:txBody>
          <a:bodyPr wrap="none">
            <a:spAutoFit/>
          </a:bodyPr>
          <a:lstStyle/>
          <a:p>
            <a:r>
              <a:rPr lang="en-US" altLang="zh-CN" sz="1600" b="1" dirty="0"/>
              <a:t>3</a:t>
            </a:r>
            <a:r>
              <a:rPr lang="zh-CN" altLang="zh-CN" sz="1600" b="1" dirty="0"/>
              <a:t>．辛普森悖论</a:t>
            </a:r>
            <a:endParaRPr lang="zh-CN" altLang="zh-CN" sz="1600" b="1" dirty="0"/>
          </a:p>
        </p:txBody>
      </p:sp>
      <p:sp>
        <p:nvSpPr>
          <p:cNvPr id="16" name="矩形 15"/>
          <p:cNvSpPr/>
          <p:nvPr/>
        </p:nvSpPr>
        <p:spPr>
          <a:xfrm>
            <a:off x="524726" y="2229145"/>
            <a:ext cx="7899557" cy="830997"/>
          </a:xfrm>
          <a:prstGeom prst="rect">
            <a:avLst/>
          </a:prstGeom>
        </p:spPr>
        <p:txBody>
          <a:bodyPr wrap="square">
            <a:spAutoFit/>
          </a:bodyPr>
          <a:lstStyle/>
          <a:p>
            <a:r>
              <a:rPr lang="zh-CN" altLang="zh-CN" sz="1600" dirty="0"/>
              <a:t>虽然关联规则挖掘可以发现项目之间的有趣关系</a:t>
            </a:r>
            <a:r>
              <a:rPr lang="zh-CN" altLang="zh-CN" sz="1600" dirty="0" smtClean="0"/>
              <a:t>，</a:t>
            </a:r>
            <a:r>
              <a:rPr lang="zh-CN" altLang="zh-CN" sz="1600" dirty="0"/>
              <a:t>在某些情况下，隐藏的变量可能会导致观察到的一对变量之间的联系消失或逆转方向，这种现象就是所谓的辛普森悖论（</a:t>
            </a:r>
            <a:r>
              <a:rPr lang="en-US" altLang="zh-CN" sz="1600" dirty="0"/>
              <a:t>Simpson’s Paradox</a:t>
            </a:r>
            <a:r>
              <a:rPr lang="zh-CN" altLang="zh-CN" sz="1600" dirty="0"/>
              <a:t>）。</a:t>
            </a:r>
            <a:endParaRPr lang="zh-CN" altLang="en-US" sz="1600" dirty="0"/>
          </a:p>
        </p:txBody>
      </p:sp>
      <p:sp>
        <p:nvSpPr>
          <p:cNvPr id="19" name="矩形 18"/>
          <p:cNvSpPr/>
          <p:nvPr/>
        </p:nvSpPr>
        <p:spPr>
          <a:xfrm>
            <a:off x="508957" y="3630117"/>
            <a:ext cx="7748924" cy="830997"/>
          </a:xfrm>
          <a:prstGeom prst="rect">
            <a:avLst/>
          </a:prstGeom>
        </p:spPr>
        <p:txBody>
          <a:bodyPr wrap="square">
            <a:spAutoFit/>
          </a:bodyPr>
          <a:lstStyle/>
          <a:p>
            <a:r>
              <a:rPr lang="zh-CN" altLang="zh-CN" sz="1600" dirty="0"/>
              <a:t>为了避免辛普森悖论的出现，就需要斟酌各个分组的权重，并以一定的系数去消除以分组数据基数差异所造成的影响。同时必须了解清楚情况，是否存在潜在因素，综合考虑。</a:t>
            </a:r>
            <a:endParaRPr lang="zh-CN" altLang="zh-CN" sz="1600" dirty="0"/>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6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829556" y="2147203"/>
            <a:ext cx="7315200" cy="1406703"/>
          </a:xfrm>
          <a:prstGeom prst="roundRect">
            <a:avLst>
              <a:gd name="adj" fmla="val 333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smtClean="0"/>
              <a:t>3.4.3 </a:t>
            </a:r>
            <a:r>
              <a:rPr lang="zh-CN" altLang="zh-CN" dirty="0" smtClean="0"/>
              <a:t>分类</a:t>
            </a:r>
            <a:r>
              <a:rPr lang="zh-CN" altLang="zh-CN" dirty="0"/>
              <a:t>技术</a:t>
            </a:r>
            <a:endParaRPr lang="zh-CN" altLang="zh-CN" dirty="0"/>
          </a:p>
        </p:txBody>
      </p:sp>
      <p:sp>
        <p:nvSpPr>
          <p:cNvPr id="2" name="矩形 1"/>
          <p:cNvSpPr/>
          <p:nvPr/>
        </p:nvSpPr>
        <p:spPr>
          <a:xfrm>
            <a:off x="508958" y="1317642"/>
            <a:ext cx="7915326" cy="584775"/>
          </a:xfrm>
          <a:prstGeom prst="rect">
            <a:avLst/>
          </a:prstGeom>
        </p:spPr>
        <p:txBody>
          <a:bodyPr wrap="square">
            <a:spAutoFit/>
          </a:bodyPr>
          <a:lstStyle/>
          <a:p>
            <a:r>
              <a:rPr lang="zh-CN" altLang="zh-CN" sz="1600" dirty="0"/>
              <a:t>分类技术或分类法（</a:t>
            </a:r>
            <a:r>
              <a:rPr lang="en-US" altLang="zh-CN" sz="1600" dirty="0"/>
              <a:t>Classification</a:t>
            </a:r>
            <a:r>
              <a:rPr lang="zh-CN" altLang="zh-CN" sz="1600" dirty="0"/>
              <a:t>）是一种根据输入样本集建立类别模型，并按照类别模型对未知样本类标号进行标记的方法。</a:t>
            </a:r>
            <a:endParaRPr lang="zh-CN" altLang="en-US" sz="1600" dirty="0"/>
          </a:p>
        </p:txBody>
      </p:sp>
      <p:sp>
        <p:nvSpPr>
          <p:cNvPr id="4" name="矩形 3"/>
          <p:cNvSpPr/>
          <p:nvPr/>
        </p:nvSpPr>
        <p:spPr>
          <a:xfrm>
            <a:off x="983809" y="2429323"/>
            <a:ext cx="1213377" cy="830997"/>
          </a:xfrm>
          <a:prstGeom prst="rect">
            <a:avLst/>
          </a:prstGeom>
          <a:solidFill>
            <a:schemeClr val="accent1">
              <a:lumMod val="50000"/>
            </a:schemeClr>
          </a:solidFill>
        </p:spPr>
        <p:txBody>
          <a:bodyPr wrap="square">
            <a:spAutoFit/>
          </a:bodyPr>
          <a:lstStyle/>
          <a:p>
            <a:pPr algn="ctr"/>
            <a:r>
              <a:rPr lang="zh-CN" altLang="zh-CN" sz="1600" dirty="0">
                <a:solidFill>
                  <a:schemeClr val="bg1"/>
                </a:solidFill>
              </a:rPr>
              <a:t>根据所采用的分类模型不同</a:t>
            </a:r>
            <a:endParaRPr lang="zh-CN" altLang="en-US" sz="1600" dirty="0">
              <a:solidFill>
                <a:schemeClr val="bg1"/>
              </a:solidFill>
            </a:endParaRPr>
          </a:p>
        </p:txBody>
      </p:sp>
      <p:sp>
        <p:nvSpPr>
          <p:cNvPr id="6" name="矩形 5"/>
          <p:cNvSpPr/>
          <p:nvPr/>
        </p:nvSpPr>
        <p:spPr>
          <a:xfrm>
            <a:off x="2805812" y="2265040"/>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基于决策树模型的数据分类</a:t>
            </a:r>
            <a:endParaRPr lang="zh-CN" altLang="en-US" sz="1400" dirty="0">
              <a:solidFill>
                <a:schemeClr val="bg1"/>
              </a:solidFill>
            </a:endParaRPr>
          </a:p>
        </p:txBody>
      </p:sp>
      <p:sp>
        <p:nvSpPr>
          <p:cNvPr id="9" name="矩形 8"/>
          <p:cNvSpPr/>
          <p:nvPr/>
        </p:nvSpPr>
        <p:spPr>
          <a:xfrm>
            <a:off x="6507652" y="2265040"/>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基于统计模型的数据分类</a:t>
            </a:r>
            <a:endParaRPr lang="zh-CN" altLang="en-US" sz="1400" dirty="0">
              <a:solidFill>
                <a:schemeClr val="bg1"/>
              </a:solidFill>
            </a:endParaRPr>
          </a:p>
        </p:txBody>
      </p:sp>
      <p:sp>
        <p:nvSpPr>
          <p:cNvPr id="11" name="矩形 10"/>
          <p:cNvSpPr/>
          <p:nvPr/>
        </p:nvSpPr>
        <p:spPr>
          <a:xfrm>
            <a:off x="4656732" y="2265040"/>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基于神经网络模型的数据分类</a:t>
            </a:r>
            <a:endParaRPr lang="zh-CN" altLang="en-US" sz="1400" dirty="0">
              <a:solidFill>
                <a:schemeClr val="bg1"/>
              </a:solidFill>
            </a:endParaRPr>
          </a:p>
        </p:txBody>
      </p:sp>
      <p:sp>
        <p:nvSpPr>
          <p:cNvPr id="12" name="矩形 11"/>
          <p:cNvSpPr/>
          <p:nvPr/>
        </p:nvSpPr>
        <p:spPr>
          <a:xfrm>
            <a:off x="2805812" y="2924914"/>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基于案例推理的数据分类</a:t>
            </a:r>
            <a:endParaRPr lang="zh-CN" altLang="en-US" sz="1400" dirty="0">
              <a:solidFill>
                <a:schemeClr val="bg1"/>
              </a:solidFill>
            </a:endParaRPr>
          </a:p>
        </p:txBody>
      </p:sp>
      <p:sp>
        <p:nvSpPr>
          <p:cNvPr id="13" name="矩形 12"/>
          <p:cNvSpPr/>
          <p:nvPr/>
        </p:nvSpPr>
        <p:spPr>
          <a:xfrm>
            <a:off x="4656732" y="2924914"/>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基于实例的数据分类</a:t>
            </a:r>
            <a:endParaRPr lang="zh-CN" altLang="en-US" sz="1400" dirty="0">
              <a:solidFill>
                <a:schemeClr val="bg1"/>
              </a:solidFill>
            </a:endParaRPr>
          </a:p>
        </p:txBody>
      </p:sp>
      <p:sp>
        <p:nvSpPr>
          <p:cNvPr id="30" name="左大括号 29"/>
          <p:cNvSpPr/>
          <p:nvPr/>
        </p:nvSpPr>
        <p:spPr>
          <a:xfrm>
            <a:off x="2413259" y="2448177"/>
            <a:ext cx="169683" cy="813763"/>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矩形 73"/>
          <p:cNvSpPr/>
          <p:nvPr/>
        </p:nvSpPr>
        <p:spPr>
          <a:xfrm>
            <a:off x="508958" y="3850235"/>
            <a:ext cx="1132041" cy="338554"/>
          </a:xfrm>
          <a:prstGeom prst="rect">
            <a:avLst/>
          </a:prstGeom>
        </p:spPr>
        <p:txBody>
          <a:bodyPr wrap="none">
            <a:spAutoFit/>
          </a:bodyPr>
          <a:lstStyle/>
          <a:p>
            <a:r>
              <a:rPr lang="en-US" altLang="zh-CN" sz="1600" b="1" dirty="0"/>
              <a:t>1</a:t>
            </a:r>
            <a:r>
              <a:rPr lang="zh-CN" altLang="zh-CN" sz="1600" b="1" dirty="0"/>
              <a:t>．决策树</a:t>
            </a:r>
            <a:endParaRPr lang="zh-CN" altLang="zh-CN" sz="1600" b="1" dirty="0"/>
          </a:p>
        </p:txBody>
      </p:sp>
      <p:sp>
        <p:nvSpPr>
          <p:cNvPr id="31" name="矩形 30"/>
          <p:cNvSpPr/>
          <p:nvPr/>
        </p:nvSpPr>
        <p:spPr>
          <a:xfrm>
            <a:off x="508957" y="4312468"/>
            <a:ext cx="7179619" cy="338554"/>
          </a:xfrm>
          <a:prstGeom prst="rect">
            <a:avLst/>
          </a:prstGeom>
        </p:spPr>
        <p:txBody>
          <a:bodyPr wrap="square">
            <a:spAutoFit/>
          </a:bodyPr>
          <a:lstStyle/>
          <a:p>
            <a:r>
              <a:rPr lang="zh-CN" altLang="zh-CN" sz="1600" dirty="0"/>
              <a:t>决策树就是通过一系列规则对数据进行分类的过程。</a:t>
            </a:r>
            <a:endParaRPr lang="zh-CN" altLang="en-US" sz="1600" dirty="0"/>
          </a:p>
        </p:txBody>
      </p:sp>
      <p:sp>
        <p:nvSpPr>
          <p:cNvPr id="34" name="矩形 33"/>
          <p:cNvSpPr/>
          <p:nvPr/>
        </p:nvSpPr>
        <p:spPr>
          <a:xfrm>
            <a:off x="508958" y="4821516"/>
            <a:ext cx="6743218" cy="338554"/>
          </a:xfrm>
          <a:prstGeom prst="rect">
            <a:avLst/>
          </a:prstGeom>
        </p:spPr>
        <p:txBody>
          <a:bodyPr wrap="square">
            <a:spAutoFit/>
          </a:bodyPr>
          <a:lstStyle/>
          <a:p>
            <a:r>
              <a:rPr lang="zh-CN" altLang="zh-CN" sz="1600" dirty="0"/>
              <a:t>决策树分类算法通常分为两个步骤：构造决策树和修剪决策树。</a:t>
            </a:r>
            <a:endParaRPr lang="zh-CN" altLang="zh-CN" sz="1600" dirty="0"/>
          </a:p>
        </p:txBody>
      </p:sp>
      <p:pic>
        <p:nvPicPr>
          <p:cNvPr id="7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smtClean="0"/>
              <a:t>3.4.3 </a:t>
            </a:r>
            <a:r>
              <a:rPr lang="zh-CN" altLang="zh-CN" dirty="0" smtClean="0"/>
              <a:t>分类</a:t>
            </a:r>
            <a:r>
              <a:rPr lang="zh-CN" altLang="zh-CN" dirty="0"/>
              <a:t>技术</a:t>
            </a:r>
            <a:endParaRPr lang="zh-CN" altLang="zh-CN" dirty="0"/>
          </a:p>
        </p:txBody>
      </p:sp>
      <p:sp>
        <p:nvSpPr>
          <p:cNvPr id="16" name="矩形 15"/>
          <p:cNvSpPr/>
          <p:nvPr/>
        </p:nvSpPr>
        <p:spPr>
          <a:xfrm>
            <a:off x="508958" y="1387253"/>
            <a:ext cx="1338828" cy="369332"/>
          </a:xfrm>
          <a:prstGeom prst="rect">
            <a:avLst/>
          </a:prstGeom>
        </p:spPr>
        <p:txBody>
          <a:bodyPr wrap="none">
            <a:spAutoFit/>
          </a:bodyPr>
          <a:lstStyle/>
          <a:p>
            <a:r>
              <a:rPr lang="zh-CN" altLang="zh-CN" dirty="0"/>
              <a:t>构造决策树</a:t>
            </a:r>
            <a:endParaRPr lang="zh-CN" altLang="en-US" dirty="0"/>
          </a:p>
        </p:txBody>
      </p:sp>
      <p:sp>
        <p:nvSpPr>
          <p:cNvPr id="19" name="矩形 18"/>
          <p:cNvSpPr/>
          <p:nvPr/>
        </p:nvSpPr>
        <p:spPr>
          <a:xfrm>
            <a:off x="6231369" y="1387253"/>
            <a:ext cx="1338828" cy="369332"/>
          </a:xfrm>
          <a:prstGeom prst="rect">
            <a:avLst/>
          </a:prstGeom>
        </p:spPr>
        <p:txBody>
          <a:bodyPr wrap="none">
            <a:spAutoFit/>
          </a:bodyPr>
          <a:lstStyle/>
          <a:p>
            <a:r>
              <a:rPr lang="zh-CN" altLang="zh-CN" dirty="0"/>
              <a:t>修剪决策树</a:t>
            </a:r>
            <a:endParaRPr lang="zh-CN" altLang="en-US" dirty="0"/>
          </a:p>
        </p:txBody>
      </p:sp>
      <p:sp>
        <p:nvSpPr>
          <p:cNvPr id="35" name="矩形 34"/>
          <p:cNvSpPr/>
          <p:nvPr/>
        </p:nvSpPr>
        <p:spPr>
          <a:xfrm>
            <a:off x="551224" y="1937691"/>
            <a:ext cx="4256761" cy="523220"/>
          </a:xfrm>
          <a:prstGeom prst="rect">
            <a:avLst/>
          </a:prstGeom>
          <a:solidFill>
            <a:schemeClr val="accent1"/>
          </a:solidFill>
        </p:spPr>
        <p:txBody>
          <a:bodyPr wrap="square">
            <a:spAutoFit/>
          </a:bodyPr>
          <a:lstStyle/>
          <a:p>
            <a:r>
              <a:rPr lang="zh-CN" altLang="zh-CN" sz="1400" dirty="0" smtClean="0">
                <a:solidFill>
                  <a:schemeClr val="bg1"/>
                </a:solidFill>
              </a:rPr>
              <a:t>根据</a:t>
            </a:r>
            <a:r>
              <a:rPr lang="zh-CN" altLang="zh-CN" sz="1400" dirty="0">
                <a:solidFill>
                  <a:schemeClr val="bg1"/>
                </a:solidFill>
              </a:rPr>
              <a:t>实际需求及所处理数据的特性，选择类别标识属性和决策树的决策属性集</a:t>
            </a:r>
            <a:endParaRPr lang="zh-CN" altLang="en-US" sz="1400" dirty="0">
              <a:solidFill>
                <a:schemeClr val="bg1"/>
              </a:solidFill>
            </a:endParaRPr>
          </a:p>
        </p:txBody>
      </p:sp>
      <p:sp>
        <p:nvSpPr>
          <p:cNvPr id="41" name="矩形 40"/>
          <p:cNvSpPr/>
          <p:nvPr/>
        </p:nvSpPr>
        <p:spPr>
          <a:xfrm>
            <a:off x="551224" y="2632001"/>
            <a:ext cx="4256761" cy="523220"/>
          </a:xfrm>
          <a:prstGeom prst="rect">
            <a:avLst/>
          </a:prstGeom>
          <a:solidFill>
            <a:schemeClr val="accent1"/>
          </a:solidFill>
        </p:spPr>
        <p:txBody>
          <a:bodyPr wrap="square">
            <a:spAutoFit/>
          </a:bodyPr>
          <a:lstStyle/>
          <a:p>
            <a:r>
              <a:rPr lang="zh-CN" altLang="zh-CN" sz="1400" dirty="0">
                <a:solidFill>
                  <a:schemeClr val="bg1"/>
                </a:solidFill>
              </a:rPr>
              <a:t>在决策属性集中选择最有分类标识能力的属性作为决策树的当前决策节点</a:t>
            </a:r>
            <a:endParaRPr lang="zh-CN" altLang="en-US" sz="1400" dirty="0">
              <a:solidFill>
                <a:schemeClr val="bg1"/>
              </a:solidFill>
            </a:endParaRPr>
          </a:p>
        </p:txBody>
      </p:sp>
      <p:sp>
        <p:nvSpPr>
          <p:cNvPr id="46" name="矩形 45"/>
          <p:cNvSpPr/>
          <p:nvPr/>
        </p:nvSpPr>
        <p:spPr>
          <a:xfrm>
            <a:off x="551224" y="3326311"/>
            <a:ext cx="4256761" cy="523220"/>
          </a:xfrm>
          <a:prstGeom prst="rect">
            <a:avLst/>
          </a:prstGeom>
          <a:solidFill>
            <a:schemeClr val="accent1"/>
          </a:solidFill>
        </p:spPr>
        <p:txBody>
          <a:bodyPr wrap="square">
            <a:spAutoFit/>
          </a:bodyPr>
          <a:lstStyle/>
          <a:p>
            <a:r>
              <a:rPr lang="zh-CN" altLang="zh-CN" sz="1400" dirty="0">
                <a:solidFill>
                  <a:schemeClr val="bg1"/>
                </a:solidFill>
              </a:rPr>
              <a:t>根据当前决策节点属性取值的不同，将训练样本数据集划分为若干子集</a:t>
            </a:r>
            <a:endParaRPr lang="zh-CN" altLang="en-US" sz="1400" dirty="0">
              <a:solidFill>
                <a:schemeClr val="bg1"/>
              </a:solidFill>
            </a:endParaRPr>
          </a:p>
        </p:txBody>
      </p:sp>
      <p:grpSp>
        <p:nvGrpSpPr>
          <p:cNvPr id="57" name="组合 56"/>
          <p:cNvGrpSpPr/>
          <p:nvPr/>
        </p:nvGrpSpPr>
        <p:grpSpPr>
          <a:xfrm>
            <a:off x="546666" y="4020621"/>
            <a:ext cx="4261005" cy="1354217"/>
            <a:chOff x="508958" y="4029631"/>
            <a:chExt cx="4576558" cy="1354217"/>
          </a:xfrm>
        </p:grpSpPr>
        <p:sp>
          <p:nvSpPr>
            <p:cNvPr id="52" name="矩形 51"/>
            <p:cNvSpPr/>
            <p:nvPr/>
          </p:nvSpPr>
          <p:spPr>
            <a:xfrm>
              <a:off x="513516" y="4552851"/>
              <a:ext cx="4572000" cy="830997"/>
            </a:xfrm>
            <a:prstGeom prst="rect">
              <a:avLst/>
            </a:prstGeom>
            <a:solidFill>
              <a:schemeClr val="bg1">
                <a:lumMod val="65000"/>
              </a:schemeClr>
            </a:solidFill>
          </p:spPr>
          <p:txBody>
            <a:bodyPr>
              <a:spAutoFit/>
            </a:bodyPr>
            <a:lstStyle/>
            <a:p>
              <a:r>
                <a:rPr lang="zh-CN" altLang="zh-CN" sz="1200" dirty="0">
                  <a:solidFill>
                    <a:schemeClr val="bg1"/>
                  </a:solidFill>
                </a:rPr>
                <a:t>① 子集中的所有元组都属于同一类。</a:t>
              </a:r>
              <a:endParaRPr lang="zh-CN" altLang="zh-CN" sz="1200" dirty="0">
                <a:solidFill>
                  <a:schemeClr val="bg1"/>
                </a:solidFill>
              </a:endParaRPr>
            </a:p>
            <a:p>
              <a:r>
                <a:rPr lang="zh-CN" altLang="zh-CN" sz="1200" dirty="0">
                  <a:solidFill>
                    <a:schemeClr val="bg1"/>
                  </a:solidFill>
                </a:rPr>
                <a:t>② 该子集是已遍历了所有决策属性后得到的。</a:t>
              </a:r>
              <a:endParaRPr lang="zh-CN" altLang="zh-CN" sz="1200" dirty="0">
                <a:solidFill>
                  <a:schemeClr val="bg1"/>
                </a:solidFill>
              </a:endParaRPr>
            </a:p>
            <a:p>
              <a:r>
                <a:rPr lang="zh-CN" altLang="zh-CN" sz="1200" dirty="0">
                  <a:solidFill>
                    <a:schemeClr val="bg1"/>
                  </a:solidFill>
                </a:rPr>
                <a:t>③ 子集中的所有剩余决策属性取值完全相同，已不能根据这些决策属性进一步划分子集。</a:t>
              </a:r>
              <a:endParaRPr lang="zh-CN" altLang="zh-CN" sz="1200" dirty="0">
                <a:solidFill>
                  <a:schemeClr val="bg1"/>
                </a:solidFill>
              </a:endParaRPr>
            </a:p>
          </p:txBody>
        </p:sp>
        <p:sp>
          <p:nvSpPr>
            <p:cNvPr id="50" name="矩形 49"/>
            <p:cNvSpPr/>
            <p:nvPr/>
          </p:nvSpPr>
          <p:spPr>
            <a:xfrm>
              <a:off x="508958" y="4029631"/>
              <a:ext cx="4572000" cy="523220"/>
            </a:xfrm>
            <a:prstGeom prst="rect">
              <a:avLst/>
            </a:prstGeom>
            <a:solidFill>
              <a:schemeClr val="accent1"/>
            </a:solidFill>
          </p:spPr>
          <p:txBody>
            <a:bodyPr>
              <a:spAutoFit/>
            </a:bodyPr>
            <a:lstStyle/>
            <a:p>
              <a:r>
                <a:rPr lang="zh-CN" altLang="zh-CN" sz="1400" dirty="0">
                  <a:solidFill>
                    <a:schemeClr val="bg1"/>
                  </a:solidFill>
                </a:rPr>
                <a:t>针对上一步中得到的每一个子集，重复</a:t>
              </a:r>
              <a:r>
                <a:rPr lang="zh-CN" altLang="zh-CN" sz="1400" dirty="0" smtClean="0">
                  <a:solidFill>
                    <a:schemeClr val="bg1"/>
                  </a:solidFill>
                </a:rPr>
                <a:t>进行</a:t>
              </a:r>
              <a:r>
                <a:rPr lang="zh-CN" altLang="en-US" sz="1400" dirty="0">
                  <a:solidFill>
                    <a:schemeClr val="bg1"/>
                  </a:solidFill>
                </a:rPr>
                <a:t>以上</a:t>
              </a:r>
              <a:r>
                <a:rPr lang="zh-CN" altLang="zh-CN" sz="1400" dirty="0" smtClean="0">
                  <a:solidFill>
                    <a:schemeClr val="bg1"/>
                  </a:solidFill>
                </a:rPr>
                <a:t>两</a:t>
              </a:r>
              <a:r>
                <a:rPr lang="zh-CN" altLang="zh-CN" sz="1400" dirty="0">
                  <a:solidFill>
                    <a:schemeClr val="bg1"/>
                  </a:solidFill>
                </a:rPr>
                <a:t>个步骤，直到最后的子集符合约束的</a:t>
              </a:r>
              <a:r>
                <a:rPr lang="en-US" altLang="zh-CN" sz="1400" dirty="0">
                  <a:solidFill>
                    <a:schemeClr val="bg1"/>
                  </a:solidFill>
                </a:rPr>
                <a:t>3</a:t>
              </a:r>
              <a:r>
                <a:rPr lang="zh-CN" altLang="zh-CN" sz="1400" dirty="0">
                  <a:solidFill>
                    <a:schemeClr val="bg1"/>
                  </a:solidFill>
                </a:rPr>
                <a:t>个条件之一</a:t>
              </a:r>
              <a:endParaRPr lang="zh-CN" altLang="en-US" sz="1400" dirty="0">
                <a:solidFill>
                  <a:schemeClr val="bg1"/>
                </a:solidFill>
              </a:endParaRPr>
            </a:p>
          </p:txBody>
        </p:sp>
      </p:grpSp>
      <p:sp>
        <p:nvSpPr>
          <p:cNvPr id="55" name="矩形 54"/>
          <p:cNvSpPr/>
          <p:nvPr/>
        </p:nvSpPr>
        <p:spPr>
          <a:xfrm>
            <a:off x="551224" y="5545930"/>
            <a:ext cx="4252518" cy="307777"/>
          </a:xfrm>
          <a:prstGeom prst="rect">
            <a:avLst/>
          </a:prstGeom>
          <a:solidFill>
            <a:schemeClr val="accent1"/>
          </a:solidFill>
        </p:spPr>
        <p:txBody>
          <a:bodyPr wrap="square">
            <a:spAutoFit/>
          </a:bodyPr>
          <a:lstStyle/>
          <a:p>
            <a:r>
              <a:rPr lang="zh-CN" altLang="zh-CN" sz="1400" dirty="0" smtClean="0">
                <a:solidFill>
                  <a:schemeClr val="bg1"/>
                </a:solidFill>
              </a:rPr>
              <a:t>根据</a:t>
            </a:r>
            <a:r>
              <a:rPr lang="zh-CN" altLang="zh-CN" sz="1400" dirty="0">
                <a:solidFill>
                  <a:schemeClr val="bg1"/>
                </a:solidFill>
              </a:rPr>
              <a:t>符合条件不同生成叶子节点</a:t>
            </a:r>
            <a:endParaRPr lang="zh-CN" altLang="en-US" sz="1400" dirty="0">
              <a:solidFill>
                <a:schemeClr val="bg1"/>
              </a:solidFill>
            </a:endParaRPr>
          </a:p>
        </p:txBody>
      </p:sp>
      <p:sp>
        <p:nvSpPr>
          <p:cNvPr id="61" name="矩形 60"/>
          <p:cNvSpPr/>
          <p:nvPr/>
        </p:nvSpPr>
        <p:spPr>
          <a:xfrm>
            <a:off x="5769205" y="1937691"/>
            <a:ext cx="2655080" cy="738664"/>
          </a:xfrm>
          <a:prstGeom prst="rect">
            <a:avLst/>
          </a:prstGeom>
        </p:spPr>
        <p:txBody>
          <a:bodyPr wrap="square">
            <a:spAutoFit/>
          </a:bodyPr>
          <a:lstStyle/>
          <a:p>
            <a:r>
              <a:rPr lang="zh-CN" altLang="zh-CN" sz="1400" dirty="0"/>
              <a:t>对决策树进行修剪，除去不必要的分枝，同时也能使决策树得到简化。</a:t>
            </a:r>
            <a:endParaRPr lang="zh-CN" altLang="en-US" sz="1400" dirty="0"/>
          </a:p>
        </p:txBody>
      </p:sp>
      <p:sp>
        <p:nvSpPr>
          <p:cNvPr id="64" name="下箭头 63"/>
          <p:cNvSpPr/>
          <p:nvPr/>
        </p:nvSpPr>
        <p:spPr>
          <a:xfrm>
            <a:off x="2498098" y="2460911"/>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下箭头 83"/>
          <p:cNvSpPr/>
          <p:nvPr/>
        </p:nvSpPr>
        <p:spPr>
          <a:xfrm>
            <a:off x="2498098" y="3155221"/>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下箭头 84"/>
          <p:cNvSpPr/>
          <p:nvPr/>
        </p:nvSpPr>
        <p:spPr>
          <a:xfrm>
            <a:off x="2498098" y="3849531"/>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下箭头 86"/>
          <p:cNvSpPr/>
          <p:nvPr/>
        </p:nvSpPr>
        <p:spPr>
          <a:xfrm>
            <a:off x="2498098" y="5374840"/>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769205" y="2785889"/>
            <a:ext cx="2492990" cy="369332"/>
          </a:xfrm>
          <a:prstGeom prst="rect">
            <a:avLst/>
          </a:prstGeom>
        </p:spPr>
        <p:txBody>
          <a:bodyPr wrap="none">
            <a:spAutoFit/>
          </a:bodyPr>
          <a:lstStyle/>
          <a:p>
            <a:r>
              <a:rPr lang="zh-CN" altLang="zh-CN" dirty="0"/>
              <a:t>常用的决策树修剪策略</a:t>
            </a:r>
            <a:endParaRPr lang="zh-CN" altLang="en-US" dirty="0"/>
          </a:p>
        </p:txBody>
      </p:sp>
      <p:sp>
        <p:nvSpPr>
          <p:cNvPr id="67" name="矩形 66"/>
          <p:cNvSpPr/>
          <p:nvPr/>
        </p:nvSpPr>
        <p:spPr>
          <a:xfrm>
            <a:off x="5913994" y="3201249"/>
            <a:ext cx="1980029" cy="307777"/>
          </a:xfrm>
          <a:prstGeom prst="rect">
            <a:avLst/>
          </a:prstGeom>
        </p:spPr>
        <p:txBody>
          <a:bodyPr wrap="none">
            <a:spAutoFit/>
          </a:bodyPr>
          <a:lstStyle/>
          <a:p>
            <a:r>
              <a:rPr lang="zh-CN" altLang="zh-CN" sz="1400" dirty="0"/>
              <a:t>基于代价复杂度的修剪</a:t>
            </a:r>
            <a:endParaRPr lang="zh-CN" altLang="en-US" sz="1400" dirty="0"/>
          </a:p>
        </p:txBody>
      </p:sp>
      <p:sp>
        <p:nvSpPr>
          <p:cNvPr id="69" name="矩形 68"/>
          <p:cNvSpPr/>
          <p:nvPr/>
        </p:nvSpPr>
        <p:spPr>
          <a:xfrm>
            <a:off x="5913994" y="3566201"/>
            <a:ext cx="902811" cy="307777"/>
          </a:xfrm>
          <a:prstGeom prst="rect">
            <a:avLst/>
          </a:prstGeom>
        </p:spPr>
        <p:txBody>
          <a:bodyPr wrap="none">
            <a:spAutoFit/>
          </a:bodyPr>
          <a:lstStyle/>
          <a:p>
            <a:r>
              <a:rPr lang="zh-CN" altLang="zh-CN" sz="1400" dirty="0"/>
              <a:t>悲观修剪</a:t>
            </a:r>
            <a:endParaRPr lang="zh-CN" altLang="en-US" sz="1400" dirty="0"/>
          </a:p>
        </p:txBody>
      </p:sp>
      <p:sp>
        <p:nvSpPr>
          <p:cNvPr id="71" name="矩形 70"/>
          <p:cNvSpPr/>
          <p:nvPr/>
        </p:nvSpPr>
        <p:spPr>
          <a:xfrm>
            <a:off x="5913994" y="3931154"/>
            <a:ext cx="1620957" cy="307777"/>
          </a:xfrm>
          <a:prstGeom prst="rect">
            <a:avLst/>
          </a:prstGeom>
        </p:spPr>
        <p:txBody>
          <a:bodyPr wrap="none">
            <a:spAutoFit/>
          </a:bodyPr>
          <a:lstStyle/>
          <a:p>
            <a:r>
              <a:rPr lang="zh-CN" altLang="zh-CN" sz="1400" dirty="0"/>
              <a:t>最小描述</a:t>
            </a:r>
            <a:r>
              <a:rPr lang="zh-CN" altLang="zh-CN" sz="1400" dirty="0" smtClean="0"/>
              <a:t>长度</a:t>
            </a:r>
            <a:r>
              <a:rPr lang="zh-CN" altLang="en-US" sz="1400" dirty="0"/>
              <a:t>修剪</a:t>
            </a:r>
            <a:endParaRPr lang="zh-CN" altLang="en-US" sz="1400" dirty="0"/>
          </a:p>
        </p:txBody>
      </p:sp>
      <p:sp>
        <p:nvSpPr>
          <p:cNvPr id="72" name="椭圆 71"/>
          <p:cNvSpPr/>
          <p:nvPr/>
        </p:nvSpPr>
        <p:spPr>
          <a:xfrm>
            <a:off x="5769205" y="3269047"/>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769205" y="3662903"/>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769205" y="4017122"/>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5769205" y="4543841"/>
            <a:ext cx="2262158" cy="369332"/>
          </a:xfrm>
          <a:prstGeom prst="rect">
            <a:avLst/>
          </a:prstGeom>
        </p:spPr>
        <p:txBody>
          <a:bodyPr wrap="none">
            <a:spAutoFit/>
          </a:bodyPr>
          <a:lstStyle/>
          <a:p>
            <a:r>
              <a:rPr lang="zh-CN" altLang="zh-CN" dirty="0"/>
              <a:t>按照修剪的先后顺序</a:t>
            </a:r>
            <a:endParaRPr lang="zh-CN" altLang="en-US" dirty="0"/>
          </a:p>
        </p:txBody>
      </p:sp>
      <p:sp>
        <p:nvSpPr>
          <p:cNvPr id="77" name="矩形 76"/>
          <p:cNvSpPr/>
          <p:nvPr/>
        </p:nvSpPr>
        <p:spPr>
          <a:xfrm>
            <a:off x="5913994" y="5092566"/>
            <a:ext cx="2118529" cy="307777"/>
          </a:xfrm>
          <a:prstGeom prst="rect">
            <a:avLst/>
          </a:prstGeom>
        </p:spPr>
        <p:txBody>
          <a:bodyPr wrap="none">
            <a:spAutoFit/>
          </a:bodyPr>
          <a:lstStyle/>
          <a:p>
            <a:r>
              <a:rPr lang="zh-CN" altLang="zh-CN" sz="1400" dirty="0"/>
              <a:t>先剪枝（</a:t>
            </a:r>
            <a:r>
              <a:rPr lang="en-US" altLang="zh-CN" sz="1400" dirty="0"/>
              <a:t>Pre-pruning</a:t>
            </a:r>
            <a:r>
              <a:rPr lang="zh-CN" altLang="zh-CN" sz="1400" dirty="0"/>
              <a:t>）</a:t>
            </a:r>
            <a:endParaRPr lang="zh-CN" altLang="en-US" sz="1400" dirty="0"/>
          </a:p>
        </p:txBody>
      </p:sp>
      <p:sp>
        <p:nvSpPr>
          <p:cNvPr id="80" name="矩形 79"/>
          <p:cNvSpPr/>
          <p:nvPr/>
        </p:nvSpPr>
        <p:spPr>
          <a:xfrm>
            <a:off x="5883576" y="5500308"/>
            <a:ext cx="2196179" cy="307777"/>
          </a:xfrm>
          <a:prstGeom prst="rect">
            <a:avLst/>
          </a:prstGeom>
        </p:spPr>
        <p:txBody>
          <a:bodyPr wrap="none">
            <a:spAutoFit/>
          </a:bodyPr>
          <a:lstStyle/>
          <a:p>
            <a:r>
              <a:rPr lang="zh-CN" altLang="zh-CN" sz="1400" dirty="0"/>
              <a:t>后剪枝（</a:t>
            </a:r>
            <a:r>
              <a:rPr lang="en-US" altLang="zh-CN" sz="1400" dirty="0"/>
              <a:t>Post-pruning</a:t>
            </a:r>
            <a:r>
              <a:rPr lang="zh-CN" altLang="zh-CN" sz="1400" dirty="0"/>
              <a:t>）</a:t>
            </a:r>
            <a:endParaRPr lang="zh-CN" altLang="en-US" sz="1400" dirty="0"/>
          </a:p>
        </p:txBody>
      </p:sp>
      <p:sp>
        <p:nvSpPr>
          <p:cNvPr id="97" name="椭圆 96"/>
          <p:cNvSpPr/>
          <p:nvPr/>
        </p:nvSpPr>
        <p:spPr>
          <a:xfrm>
            <a:off x="5769205" y="5189268"/>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769205" y="5583124"/>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5354425" y="1243811"/>
            <a:ext cx="0" cy="456427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10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smtClean="0"/>
              <a:t>3.4.3 </a:t>
            </a:r>
            <a:r>
              <a:rPr lang="zh-CN" altLang="zh-CN" dirty="0" smtClean="0"/>
              <a:t>分类</a:t>
            </a:r>
            <a:r>
              <a:rPr lang="zh-CN" altLang="zh-CN" dirty="0"/>
              <a:t>技术</a:t>
            </a:r>
            <a:endParaRPr lang="zh-CN" altLang="zh-CN" dirty="0"/>
          </a:p>
        </p:txBody>
      </p:sp>
      <p:sp>
        <p:nvSpPr>
          <p:cNvPr id="90" name="矩形 89"/>
          <p:cNvSpPr/>
          <p:nvPr/>
        </p:nvSpPr>
        <p:spPr>
          <a:xfrm>
            <a:off x="524727" y="1286142"/>
            <a:ext cx="1331005" cy="338554"/>
          </a:xfrm>
          <a:prstGeom prst="rect">
            <a:avLst/>
          </a:prstGeom>
        </p:spPr>
        <p:txBody>
          <a:bodyPr wrap="none">
            <a:spAutoFit/>
          </a:bodyPr>
          <a:lstStyle/>
          <a:p>
            <a:r>
              <a:rPr lang="en-US" altLang="zh-CN" sz="1600" b="1" dirty="0"/>
              <a:t>2</a:t>
            </a:r>
            <a:r>
              <a:rPr lang="zh-CN" altLang="zh-CN" sz="1600" b="1" dirty="0"/>
              <a:t>．</a:t>
            </a:r>
            <a:r>
              <a:rPr lang="en-US" altLang="zh-CN" sz="1600" b="1" dirty="0"/>
              <a:t>k-</a:t>
            </a:r>
            <a:r>
              <a:rPr lang="zh-CN" altLang="zh-CN" sz="1600" b="1" dirty="0"/>
              <a:t>最近邻</a:t>
            </a:r>
            <a:endParaRPr lang="zh-CN" altLang="zh-CN" sz="1600" b="1" dirty="0"/>
          </a:p>
        </p:txBody>
      </p:sp>
      <p:sp>
        <p:nvSpPr>
          <p:cNvPr id="3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11266" name="组合 11265"/>
          <p:cNvGrpSpPr/>
          <p:nvPr/>
        </p:nvGrpSpPr>
        <p:grpSpPr>
          <a:xfrm>
            <a:off x="508958" y="2003650"/>
            <a:ext cx="7915326" cy="1861725"/>
            <a:chOff x="508958" y="1720840"/>
            <a:chExt cx="7915326" cy="1861725"/>
          </a:xfrm>
        </p:grpSpPr>
        <p:sp>
          <p:nvSpPr>
            <p:cNvPr id="14" name="矩形 13"/>
            <p:cNvSpPr/>
            <p:nvPr/>
          </p:nvSpPr>
          <p:spPr>
            <a:xfrm>
              <a:off x="508958" y="1720840"/>
              <a:ext cx="7915326" cy="1815882"/>
            </a:xfrm>
            <a:prstGeom prst="rect">
              <a:avLst/>
            </a:prstGeom>
          </p:spPr>
          <p:txBody>
            <a:bodyPr wrap="square">
              <a:spAutoFit/>
            </a:bodyPr>
            <a:lstStyle/>
            <a:p>
              <a:r>
                <a:rPr lang="zh-CN" altLang="zh-CN" sz="1600" dirty="0"/>
                <a:t>最临近分类基于类比学习，是一种基于实例的学习，它使用具体的训练实例进行预测，而不必维护源自数据的抽象（或模型）。它采用</a:t>
              </a:r>
              <a:r>
                <a:rPr lang="en-US" altLang="zh-CN" sz="1600" i="1" dirty="0" smtClean="0"/>
                <a:t>n </a:t>
              </a:r>
              <a:r>
                <a:rPr lang="zh-CN" altLang="zh-CN" sz="1600" dirty="0" smtClean="0"/>
                <a:t>维数</a:t>
              </a:r>
              <a:r>
                <a:rPr lang="zh-CN" altLang="zh-CN" sz="1600" dirty="0"/>
                <a:t>值属性描述训练样本，每个样本代表</a:t>
              </a:r>
              <a:r>
                <a:rPr lang="en-US" altLang="zh-CN" sz="1600" i="1" dirty="0" smtClean="0"/>
                <a:t>n </a:t>
              </a:r>
              <a:r>
                <a:rPr lang="zh-CN" altLang="zh-CN" sz="1600" dirty="0" smtClean="0"/>
                <a:t>维</a:t>
              </a:r>
              <a:r>
                <a:rPr lang="zh-CN" altLang="zh-CN" sz="1600" dirty="0"/>
                <a:t>空间的一个点，即所有的训练样本都存放在</a:t>
              </a:r>
              <a:r>
                <a:rPr lang="en-US" altLang="zh-CN" sz="1600" i="1" dirty="0" smtClean="0"/>
                <a:t>n </a:t>
              </a:r>
              <a:r>
                <a:rPr lang="zh-CN" altLang="zh-CN" sz="1600" dirty="0" smtClean="0"/>
                <a:t>维</a:t>
              </a:r>
              <a:r>
                <a:rPr lang="zh-CN" altLang="zh-CN" sz="1600" dirty="0"/>
                <a:t>空间中。若给定一个未知样本，</a:t>
              </a:r>
              <a:r>
                <a:rPr lang="en-US" altLang="zh-CN" sz="1600" dirty="0"/>
                <a:t>k-</a:t>
              </a:r>
              <a:r>
                <a:rPr lang="zh-CN" altLang="zh-CN" sz="1600" dirty="0"/>
                <a:t>最近邻分类法搜索模式空间，计算该测试样本与训练集中其他样本的邻近度，找出最接近未知样本的</a:t>
              </a:r>
              <a:r>
                <a:rPr lang="en-US" altLang="zh-CN" sz="1600" i="1" dirty="0" smtClean="0"/>
                <a:t>k </a:t>
              </a:r>
              <a:r>
                <a:rPr lang="zh-CN" altLang="zh-CN" sz="1600" dirty="0" smtClean="0"/>
                <a:t>个</a:t>
              </a:r>
              <a:r>
                <a:rPr lang="zh-CN" altLang="zh-CN" sz="1600" dirty="0"/>
                <a:t>训练样本，这</a:t>
              </a:r>
              <a:r>
                <a:rPr lang="en-US" altLang="zh-CN" sz="1600" i="1" dirty="0" smtClean="0"/>
                <a:t>k </a:t>
              </a:r>
              <a:r>
                <a:rPr lang="zh-CN" altLang="zh-CN" sz="1600" dirty="0" smtClean="0"/>
                <a:t>个训练样本</a:t>
              </a:r>
              <a:r>
                <a:rPr lang="zh-CN" altLang="zh-CN" sz="1600" dirty="0"/>
                <a:t>就是未知样本的</a:t>
              </a:r>
              <a:r>
                <a:rPr lang="en-US" altLang="zh-CN" sz="1600" i="1" dirty="0" smtClean="0"/>
                <a:t>k </a:t>
              </a:r>
              <a:r>
                <a:rPr lang="zh-CN" altLang="zh-CN" sz="1600" dirty="0" smtClean="0"/>
                <a:t>个</a:t>
              </a:r>
              <a:r>
                <a:rPr lang="zh-CN" altLang="zh-CN" sz="1600" dirty="0"/>
                <a:t>“近邻”。其中的“邻近度”一般采用欧几里得距离定义：两个</a:t>
              </a:r>
              <a:r>
                <a:rPr lang="zh-CN" altLang="zh-CN" sz="1600" dirty="0" smtClean="0"/>
                <a:t>点</a:t>
              </a:r>
              <a:r>
                <a:rPr lang="en-US" altLang="zh-CN" sz="1600" dirty="0" smtClean="0"/>
                <a:t>                         </a:t>
              </a:r>
              <a:r>
                <a:rPr lang="zh-CN" altLang="zh-CN" sz="1600" dirty="0" smtClean="0"/>
                <a:t>和</a:t>
              </a:r>
              <a:r>
                <a:rPr lang="en-US" altLang="zh-CN" sz="1600" dirty="0" smtClean="0"/>
                <a:t>                         </a:t>
              </a:r>
              <a:r>
                <a:rPr lang="zh-CN" altLang="zh-CN" sz="1600" dirty="0" smtClean="0"/>
                <a:t>的</a:t>
              </a:r>
              <a:r>
                <a:rPr lang="en-US" altLang="zh-CN" sz="1600" dirty="0"/>
                <a:t>Euclid</a:t>
              </a:r>
              <a:r>
                <a:rPr lang="zh-CN" altLang="zh-CN" sz="1600" dirty="0"/>
                <a:t>距离</a:t>
              </a:r>
              <a:r>
                <a:rPr lang="zh-CN" altLang="zh-CN" sz="1600" dirty="0" smtClean="0"/>
                <a:t>是</a:t>
              </a:r>
              <a:r>
                <a:rPr lang="en-US" altLang="zh-CN" sz="1600" dirty="0" smtClean="0"/>
                <a:t>                                    </a:t>
              </a:r>
              <a:r>
                <a:rPr lang="zh-CN" altLang="en-US" sz="1600" dirty="0" smtClean="0"/>
                <a:t>。</a:t>
              </a:r>
              <a:endParaRPr lang="zh-CN" altLang="en-US" sz="1600" dirty="0"/>
            </a:p>
          </p:txBody>
        </p:sp>
        <p:graphicFrame>
          <p:nvGraphicFramePr>
            <p:cNvPr id="31" name="对象 30"/>
            <p:cNvGraphicFramePr>
              <a:graphicFrameLocks noChangeAspect="1"/>
            </p:cNvGraphicFramePr>
            <p:nvPr/>
          </p:nvGraphicFramePr>
          <p:xfrm>
            <a:off x="4958498" y="2978869"/>
            <a:ext cx="1319755" cy="263951"/>
          </p:xfrm>
          <a:graphic>
            <a:graphicData uri="http://schemas.openxmlformats.org/presentationml/2006/ole">
              <mc:AlternateContent xmlns:mc="http://schemas.openxmlformats.org/markup-compatibility/2006">
                <mc:Choice xmlns:v="urn:schemas-microsoft-com:vml" Requires="v">
                  <p:oleObj spid="_x0000_s19530" name="" r:id="rId1" imgW="1002665" imgH="203200" progId="Equation.DSMT4">
                    <p:embed/>
                  </p:oleObj>
                </mc:Choice>
                <mc:Fallback>
                  <p:oleObj name="" r:id="rId1" imgW="1002665" imgH="203200" progId="Equation.DSMT4">
                    <p:embed/>
                    <p:pic>
                      <p:nvPicPr>
                        <p:cNvPr id="0" name="Object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498" y="2978869"/>
                          <a:ext cx="1319755" cy="263951"/>
                        </a:xfrm>
                        <a:prstGeom prst="rect">
                          <a:avLst/>
                        </a:prstGeom>
                        <a:noFill/>
                      </p:spPr>
                    </p:pic>
                  </p:oleObj>
                </mc:Fallback>
              </mc:AlternateContent>
            </a:graphicData>
          </a:graphic>
        </p:graphicFrame>
        <p:graphicFrame>
          <p:nvGraphicFramePr>
            <p:cNvPr id="74" name="对象 73"/>
            <p:cNvGraphicFramePr>
              <a:graphicFrameLocks noChangeAspect="1"/>
            </p:cNvGraphicFramePr>
            <p:nvPr/>
          </p:nvGraphicFramePr>
          <p:xfrm>
            <a:off x="6630203" y="2969443"/>
            <a:ext cx="1414020" cy="282804"/>
          </p:xfrm>
          <a:graphic>
            <a:graphicData uri="http://schemas.openxmlformats.org/presentationml/2006/ole">
              <mc:AlternateContent xmlns:mc="http://schemas.openxmlformats.org/markup-compatibility/2006">
                <mc:Choice xmlns:v="urn:schemas-microsoft-com:vml" Requires="v">
                  <p:oleObj spid="_x0000_s19531" name="" r:id="rId3" imgW="1002665" imgH="203200" progId="Equation.DSMT4">
                    <p:embed/>
                  </p:oleObj>
                </mc:Choice>
                <mc:Fallback>
                  <p:oleObj name="" r:id="rId3" imgW="1002665" imgH="20320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203" y="2969443"/>
                          <a:ext cx="1414020" cy="282804"/>
                        </a:xfrm>
                        <a:prstGeom prst="rect">
                          <a:avLst/>
                        </a:prstGeom>
                        <a:noFill/>
                      </p:spPr>
                    </p:pic>
                  </p:oleObj>
                </mc:Fallback>
              </mc:AlternateContent>
            </a:graphicData>
          </a:graphic>
        </p:graphicFrame>
        <p:graphicFrame>
          <p:nvGraphicFramePr>
            <p:cNvPr id="11264" name="对象 11263"/>
            <p:cNvGraphicFramePr>
              <a:graphicFrameLocks noChangeAspect="1"/>
            </p:cNvGraphicFramePr>
            <p:nvPr/>
          </p:nvGraphicFramePr>
          <p:xfrm>
            <a:off x="1855732" y="3206701"/>
            <a:ext cx="2094099" cy="375864"/>
          </p:xfrm>
          <a:graphic>
            <a:graphicData uri="http://schemas.openxmlformats.org/presentationml/2006/ole">
              <mc:AlternateContent xmlns:mc="http://schemas.openxmlformats.org/markup-compatibility/2006">
                <mc:Choice xmlns:v="urn:schemas-microsoft-com:vml" Requires="v">
                  <p:oleObj spid="_x0000_s19532" name="" r:id="rId5" imgW="1485265" imgH="266700" progId="Equation.DSMT4">
                    <p:embed/>
                  </p:oleObj>
                </mc:Choice>
                <mc:Fallback>
                  <p:oleObj name="" r:id="rId5" imgW="1485265" imgH="2667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32" y="3206701"/>
                          <a:ext cx="2094099" cy="375864"/>
                        </a:xfrm>
                        <a:prstGeom prst="rect">
                          <a:avLst/>
                        </a:prstGeom>
                        <a:noFill/>
                      </p:spPr>
                    </p:pic>
                  </p:oleObj>
                </mc:Fallback>
              </mc:AlternateContent>
            </a:graphicData>
          </a:graphic>
        </p:graphicFrame>
      </p:grpSp>
      <p:sp>
        <p:nvSpPr>
          <p:cNvPr id="11268" name="矩形 11267"/>
          <p:cNvSpPr/>
          <p:nvPr/>
        </p:nvSpPr>
        <p:spPr>
          <a:xfrm>
            <a:off x="508958" y="4295666"/>
            <a:ext cx="7915326" cy="830997"/>
          </a:xfrm>
          <a:prstGeom prst="rect">
            <a:avLst/>
          </a:prstGeom>
        </p:spPr>
        <p:txBody>
          <a:bodyPr wrap="square">
            <a:spAutoFit/>
          </a:bodyPr>
          <a:lstStyle/>
          <a:p>
            <a:r>
              <a:rPr lang="zh-CN" altLang="zh-CN" sz="1600" dirty="0"/>
              <a:t>最近邻分类是基于要求的或懒散的学习法，即它存放所有的训练样本，并且直到新的（未标记的）样本需要分类时才建立分类。其优点是可以生成任意形状的决策边界，能提供更加灵活的模型表示</a:t>
            </a:r>
            <a:r>
              <a:rPr lang="zh-CN" altLang="zh-CN" sz="1600" dirty="0" smtClean="0"/>
              <a:t>。</a:t>
            </a:r>
            <a:endParaRPr lang="zh-CN" altLang="zh-CN" sz="1600" dirty="0"/>
          </a:p>
        </p:txBody>
      </p:sp>
      <p:pic>
        <p:nvPicPr>
          <p:cNvPr id="71"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77"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308919" cy="369332"/>
          </a:xfrm>
          <a:prstGeom prst="rect">
            <a:avLst/>
          </a:prstGeom>
        </p:spPr>
        <p:txBody>
          <a:bodyPr wrap="none">
            <a:spAutoFit/>
          </a:bodyPr>
          <a:lstStyle/>
          <a:p>
            <a:r>
              <a:rPr lang="en-US" altLang="zh-CN" dirty="0" smtClean="0"/>
              <a:t>3.4.4 </a:t>
            </a:r>
            <a:r>
              <a:rPr lang="zh-CN" altLang="zh-CN" dirty="0" smtClean="0"/>
              <a:t>案例</a:t>
            </a:r>
            <a:r>
              <a:rPr lang="zh-CN" altLang="zh-CN" dirty="0"/>
              <a:t>：保险客户风险分析</a:t>
            </a:r>
            <a:endParaRPr lang="zh-CN" altLang="zh-CN" dirty="0"/>
          </a:p>
        </p:txBody>
      </p:sp>
      <p:sp>
        <p:nvSpPr>
          <p:cNvPr id="90" name="矩形 89"/>
          <p:cNvSpPr/>
          <p:nvPr/>
        </p:nvSpPr>
        <p:spPr>
          <a:xfrm>
            <a:off x="524727" y="1286142"/>
            <a:ext cx="1337226" cy="338554"/>
          </a:xfrm>
          <a:prstGeom prst="rect">
            <a:avLst/>
          </a:prstGeom>
        </p:spPr>
        <p:txBody>
          <a:bodyPr wrap="none">
            <a:spAutoFit/>
          </a:bodyPr>
          <a:lstStyle/>
          <a:p>
            <a:r>
              <a:rPr lang="en-US" altLang="zh-CN" sz="1600" b="1" dirty="0"/>
              <a:t>1</a:t>
            </a:r>
            <a:r>
              <a:rPr lang="zh-CN" altLang="zh-CN" sz="1600" b="1" dirty="0"/>
              <a:t>．挖掘目标</a:t>
            </a:r>
            <a:endParaRPr lang="zh-CN" altLang="zh-CN" sz="1600" b="1" dirty="0"/>
          </a:p>
        </p:txBody>
      </p:sp>
      <p:sp>
        <p:nvSpPr>
          <p:cNvPr id="3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508958" y="1652977"/>
            <a:ext cx="7915326" cy="738664"/>
          </a:xfrm>
          <a:prstGeom prst="rect">
            <a:avLst/>
          </a:prstGeom>
        </p:spPr>
        <p:txBody>
          <a:bodyPr wrap="square">
            <a:spAutoFit/>
          </a:bodyPr>
          <a:lstStyle/>
          <a:p>
            <a:r>
              <a:rPr lang="zh-CN" altLang="zh-CN" sz="1400" dirty="0"/>
              <a:t>由过去大量的经验数据发现机动车辆事故率与驾驶者及所驾驶的车辆有着密切的关系，影响驾驶人员安全驾驶的主要因素有年龄、性别、驾龄、职业、婚姻状况、车辆车型、车辆用途、车龄</a:t>
            </a:r>
            <a:r>
              <a:rPr lang="zh-CN" altLang="zh-CN" sz="1400" dirty="0" smtClean="0"/>
              <a:t>等。</a:t>
            </a:r>
            <a:r>
              <a:rPr lang="zh-CN" altLang="zh-CN" sz="1400" dirty="0"/>
              <a:t>因此，客户风险分析的挖掘目标就是上述各主要因素与客户风险之间的关系，等等。</a:t>
            </a:r>
            <a:endParaRPr lang="zh-CN" altLang="zh-CN" sz="1400" dirty="0"/>
          </a:p>
        </p:txBody>
      </p:sp>
      <p:sp>
        <p:nvSpPr>
          <p:cNvPr id="76" name="矩形 75"/>
          <p:cNvSpPr/>
          <p:nvPr/>
        </p:nvSpPr>
        <p:spPr>
          <a:xfrm>
            <a:off x="524727" y="2690722"/>
            <a:ext cx="1542410" cy="338554"/>
          </a:xfrm>
          <a:prstGeom prst="rect">
            <a:avLst/>
          </a:prstGeom>
        </p:spPr>
        <p:txBody>
          <a:bodyPr wrap="none">
            <a:spAutoFit/>
          </a:bodyPr>
          <a:lstStyle/>
          <a:p>
            <a:r>
              <a:rPr lang="en-US" altLang="zh-CN" sz="1600" b="1" dirty="0" smtClean="0"/>
              <a:t>2</a:t>
            </a:r>
            <a:r>
              <a:rPr lang="zh-CN" altLang="zh-CN" sz="1600" b="1" dirty="0"/>
              <a:t>．数据预处理</a:t>
            </a:r>
            <a:endParaRPr lang="zh-CN" altLang="zh-CN" sz="1600" b="1" dirty="0"/>
          </a:p>
        </p:txBody>
      </p:sp>
      <p:sp>
        <p:nvSpPr>
          <p:cNvPr id="6" name="矩形 5"/>
          <p:cNvSpPr/>
          <p:nvPr/>
        </p:nvSpPr>
        <p:spPr>
          <a:xfrm>
            <a:off x="508958" y="3095697"/>
            <a:ext cx="7915326" cy="738664"/>
          </a:xfrm>
          <a:prstGeom prst="rect">
            <a:avLst/>
          </a:prstGeom>
        </p:spPr>
        <p:txBody>
          <a:bodyPr wrap="square">
            <a:spAutoFit/>
          </a:bodyPr>
          <a:lstStyle/>
          <a:p>
            <a:r>
              <a:rPr lang="zh-CN" altLang="zh-CN" sz="1400" dirty="0"/>
              <a:t>数据准备与预处理是数据挖掘中的首要步骤，高质量的数据是获得高质量决策的先决条件。在实施数据挖掘之前，及时有效的数据预处理可以解决噪声问题和处理缺失的信息，将有助于提高数据挖掘的精度和性能。</a:t>
            </a:r>
            <a:endParaRPr lang="zh-CN" altLang="zh-CN" sz="1400" dirty="0"/>
          </a:p>
        </p:txBody>
      </p:sp>
      <p:sp>
        <p:nvSpPr>
          <p:cNvPr id="9" name="矩形 8"/>
          <p:cNvSpPr/>
          <p:nvPr/>
        </p:nvSpPr>
        <p:spPr>
          <a:xfrm>
            <a:off x="749043" y="4289194"/>
            <a:ext cx="3314051" cy="16119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400" dirty="0" smtClean="0"/>
          </a:p>
          <a:p>
            <a:r>
              <a:rPr lang="zh-CN" altLang="zh-CN" sz="1400" dirty="0" smtClean="0"/>
              <a:t>去除</a:t>
            </a:r>
            <a:r>
              <a:rPr lang="zh-CN" altLang="zh-CN" sz="1400" dirty="0"/>
              <a:t>数据集之中的噪声数据和无关数据，处理遗漏数据和清洗“脏”数据</a:t>
            </a:r>
            <a:r>
              <a:rPr lang="zh-CN" altLang="zh-CN" sz="1400" dirty="0" smtClean="0"/>
              <a:t>等</a:t>
            </a:r>
            <a:r>
              <a:rPr lang="zh-CN" altLang="en-US" sz="1400" dirty="0" smtClean="0"/>
              <a:t>。</a:t>
            </a:r>
            <a:endParaRPr lang="en-US" altLang="zh-CN" sz="1400" dirty="0" smtClean="0"/>
          </a:p>
          <a:p>
            <a:endParaRPr lang="en-US" altLang="zh-CN" sz="1400" dirty="0" smtClean="0"/>
          </a:p>
          <a:p>
            <a:r>
              <a:rPr lang="zh-CN" altLang="zh-CN" sz="1400" dirty="0"/>
              <a:t>数据清洗处理通常包括处理噪声数据、填补遗漏数据值</a:t>
            </a:r>
            <a:r>
              <a:rPr lang="en-US" altLang="zh-CN" sz="1400" dirty="0"/>
              <a:t>/</a:t>
            </a:r>
            <a:r>
              <a:rPr lang="zh-CN" altLang="zh-CN" sz="1400" dirty="0"/>
              <a:t>除去异常值、纠正数据不一致的问题，等等。</a:t>
            </a:r>
            <a:endParaRPr lang="zh-CN" altLang="en-US" sz="1400" dirty="0"/>
          </a:p>
        </p:txBody>
      </p:sp>
      <p:sp>
        <p:nvSpPr>
          <p:cNvPr id="77" name="矩形 76"/>
          <p:cNvSpPr/>
          <p:nvPr/>
        </p:nvSpPr>
        <p:spPr>
          <a:xfrm>
            <a:off x="4567442" y="4289194"/>
            <a:ext cx="3314051" cy="16119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dirty="0"/>
              <a:t>在处理完噪声数据后，就可以对数据进行转化，主要的方法</a:t>
            </a:r>
            <a:r>
              <a:rPr lang="zh-CN" altLang="zh-CN" sz="1400" dirty="0" smtClean="0"/>
              <a:t>有</a:t>
            </a:r>
            <a:r>
              <a:rPr lang="zh-CN" altLang="en-US" sz="1400" dirty="0" smtClean="0"/>
              <a:t>：</a:t>
            </a:r>
            <a:endParaRPr lang="en-US" altLang="zh-CN" sz="1400" dirty="0" smtClean="0"/>
          </a:p>
          <a:p>
            <a:r>
              <a:rPr lang="en-US" altLang="zh-CN" sz="1400" dirty="0"/>
              <a:t> </a:t>
            </a:r>
            <a:r>
              <a:rPr lang="en-US" altLang="zh-CN" sz="1400" dirty="0" smtClean="0"/>
              <a:t>       </a:t>
            </a:r>
            <a:r>
              <a:rPr lang="zh-CN" altLang="zh-CN" sz="1400" dirty="0" smtClean="0"/>
              <a:t>聚集</a:t>
            </a:r>
            <a:endParaRPr lang="en-US" altLang="zh-CN" sz="1400" dirty="0" smtClean="0"/>
          </a:p>
          <a:p>
            <a:r>
              <a:rPr lang="en-US" altLang="zh-CN" sz="1400" dirty="0" smtClean="0"/>
              <a:t>        </a:t>
            </a:r>
            <a:r>
              <a:rPr lang="zh-CN" altLang="zh-CN" sz="1400" dirty="0" smtClean="0"/>
              <a:t>忽略</a:t>
            </a:r>
            <a:r>
              <a:rPr lang="zh-CN" altLang="zh-CN" sz="1400" dirty="0"/>
              <a:t>无关</a:t>
            </a:r>
            <a:r>
              <a:rPr lang="zh-CN" altLang="zh-CN" sz="1400" dirty="0" smtClean="0"/>
              <a:t>属性</a:t>
            </a:r>
            <a:endParaRPr lang="en-US" altLang="zh-CN" sz="1400" dirty="0" smtClean="0"/>
          </a:p>
          <a:p>
            <a:r>
              <a:rPr lang="en-US" altLang="zh-CN" sz="1400" dirty="0" smtClean="0"/>
              <a:t>        </a:t>
            </a:r>
            <a:r>
              <a:rPr lang="zh-CN" altLang="zh-CN" sz="1400" dirty="0" smtClean="0"/>
              <a:t>连续型</a:t>
            </a:r>
            <a:r>
              <a:rPr lang="zh-CN" altLang="zh-CN" sz="1400" dirty="0"/>
              <a:t>属性离散化等</a:t>
            </a:r>
            <a:r>
              <a:rPr lang="zh-CN" altLang="zh-CN" sz="1400" dirty="0" smtClean="0"/>
              <a:t>。</a:t>
            </a:r>
            <a:endParaRPr lang="zh-CN" altLang="zh-CN" sz="1400" dirty="0"/>
          </a:p>
        </p:txBody>
      </p:sp>
      <p:sp>
        <p:nvSpPr>
          <p:cNvPr id="11" name="矩形 10"/>
          <p:cNvSpPr/>
          <p:nvPr/>
        </p:nvSpPr>
        <p:spPr>
          <a:xfrm>
            <a:off x="961650" y="4053523"/>
            <a:ext cx="2210973" cy="395926"/>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数据清洗</a:t>
            </a:r>
            <a:endParaRPr lang="zh-CN" altLang="en-US" dirty="0"/>
          </a:p>
        </p:txBody>
      </p:sp>
      <p:sp>
        <p:nvSpPr>
          <p:cNvPr id="80" name="矩形 79"/>
          <p:cNvSpPr/>
          <p:nvPr/>
        </p:nvSpPr>
        <p:spPr>
          <a:xfrm>
            <a:off x="4760652" y="4053523"/>
            <a:ext cx="2210973" cy="395926"/>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数据转化</a:t>
            </a:r>
            <a:endParaRPr lang="zh-CN" altLang="en-US" dirty="0"/>
          </a:p>
        </p:txBody>
      </p:sp>
      <p:sp>
        <p:nvSpPr>
          <p:cNvPr id="12" name="椭圆 11"/>
          <p:cNvSpPr/>
          <p:nvPr/>
        </p:nvSpPr>
        <p:spPr>
          <a:xfrm>
            <a:off x="4851524" y="5041698"/>
            <a:ext cx="106974" cy="106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851524" y="5253801"/>
            <a:ext cx="106974" cy="106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4851524" y="5465904"/>
            <a:ext cx="106974" cy="106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308919" cy="369332"/>
          </a:xfrm>
          <a:prstGeom prst="rect">
            <a:avLst/>
          </a:prstGeom>
        </p:spPr>
        <p:txBody>
          <a:bodyPr wrap="none">
            <a:spAutoFit/>
          </a:bodyPr>
          <a:lstStyle/>
          <a:p>
            <a:r>
              <a:rPr lang="en-US" altLang="zh-CN" dirty="0" smtClean="0"/>
              <a:t>3.4.4 </a:t>
            </a:r>
            <a:r>
              <a:rPr lang="zh-CN" altLang="zh-CN" dirty="0" smtClean="0"/>
              <a:t>案例</a:t>
            </a:r>
            <a:r>
              <a:rPr lang="zh-CN" altLang="zh-CN" dirty="0"/>
              <a:t>：保险客户风险分析</a:t>
            </a:r>
            <a:endParaRPr lang="zh-CN" altLang="zh-CN" dirty="0"/>
          </a:p>
        </p:txBody>
      </p:sp>
      <p:sp>
        <p:nvSpPr>
          <p:cNvPr id="90" name="矩形 89"/>
          <p:cNvSpPr/>
          <p:nvPr/>
        </p:nvSpPr>
        <p:spPr>
          <a:xfrm>
            <a:off x="524727" y="1286142"/>
            <a:ext cx="1747594" cy="338554"/>
          </a:xfrm>
          <a:prstGeom prst="rect">
            <a:avLst/>
          </a:prstGeom>
        </p:spPr>
        <p:txBody>
          <a:bodyPr wrap="none">
            <a:spAutoFit/>
          </a:bodyPr>
          <a:lstStyle/>
          <a:p>
            <a:r>
              <a:rPr lang="en-US" altLang="zh-CN" sz="1600" b="1" dirty="0"/>
              <a:t>3</a:t>
            </a:r>
            <a:r>
              <a:rPr lang="zh-CN" altLang="zh-CN" sz="1600" b="1" dirty="0"/>
              <a:t>．关联规则挖掘</a:t>
            </a:r>
            <a:endParaRPr lang="zh-CN" altLang="zh-CN" sz="1600" b="1" dirty="0"/>
          </a:p>
        </p:txBody>
      </p:sp>
      <p:sp>
        <p:nvSpPr>
          <p:cNvPr id="3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11290" name="组合 11289"/>
          <p:cNvGrpSpPr/>
          <p:nvPr/>
        </p:nvGrpSpPr>
        <p:grpSpPr>
          <a:xfrm>
            <a:off x="524727" y="1581253"/>
            <a:ext cx="7915326" cy="4203328"/>
            <a:chOff x="508958" y="1707206"/>
            <a:chExt cx="7915326" cy="4203328"/>
          </a:xfrm>
        </p:grpSpPr>
        <p:sp>
          <p:nvSpPr>
            <p:cNvPr id="4" name="矩形 3"/>
            <p:cNvSpPr/>
            <p:nvPr/>
          </p:nvSpPr>
          <p:spPr>
            <a:xfrm>
              <a:off x="508958" y="1830317"/>
              <a:ext cx="3262432" cy="338554"/>
            </a:xfrm>
            <a:prstGeom prst="rect">
              <a:avLst/>
            </a:prstGeom>
            <a:solidFill>
              <a:schemeClr val="accent1"/>
            </a:solidFill>
            <a:ln>
              <a:noFill/>
            </a:ln>
          </p:spPr>
          <p:txBody>
            <a:bodyPr wrap="none">
              <a:spAutoFit/>
            </a:bodyPr>
            <a:lstStyle/>
            <a:p>
              <a:r>
                <a:rPr lang="zh-CN" altLang="zh-CN" sz="1600" dirty="0">
                  <a:solidFill>
                    <a:schemeClr val="bg1"/>
                  </a:solidFill>
                </a:rPr>
                <a:t>影响驾驶人员安全驾驶的主要因素</a:t>
              </a:r>
              <a:endParaRPr lang="zh-CN" altLang="en-US" sz="1600" dirty="0">
                <a:solidFill>
                  <a:schemeClr val="bg1"/>
                </a:solidFill>
              </a:endParaRPr>
            </a:p>
          </p:txBody>
        </p:sp>
        <p:sp>
          <p:nvSpPr>
            <p:cNvPr id="13" name="矩形 12"/>
            <p:cNvSpPr/>
            <p:nvPr/>
          </p:nvSpPr>
          <p:spPr>
            <a:xfrm>
              <a:off x="2322142" y="2377033"/>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年龄</a:t>
              </a:r>
              <a:endParaRPr lang="zh-CN" altLang="en-US" sz="1400" b="1" dirty="0">
                <a:solidFill>
                  <a:schemeClr val="bg1"/>
                </a:solidFill>
              </a:endParaRPr>
            </a:p>
          </p:txBody>
        </p:sp>
        <p:sp>
          <p:nvSpPr>
            <p:cNvPr id="14" name="矩形 13"/>
            <p:cNvSpPr/>
            <p:nvPr/>
          </p:nvSpPr>
          <p:spPr>
            <a:xfrm>
              <a:off x="2322142" y="2780248"/>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性别</a:t>
              </a:r>
              <a:endParaRPr lang="zh-CN" altLang="en-US" sz="1400" b="1" dirty="0">
                <a:solidFill>
                  <a:schemeClr val="bg1"/>
                </a:solidFill>
              </a:endParaRPr>
            </a:p>
          </p:txBody>
        </p:sp>
        <p:sp>
          <p:nvSpPr>
            <p:cNvPr id="16" name="矩形 15"/>
            <p:cNvSpPr/>
            <p:nvPr/>
          </p:nvSpPr>
          <p:spPr>
            <a:xfrm>
              <a:off x="2322142" y="3183463"/>
              <a:ext cx="1246592" cy="307777"/>
            </a:xfrm>
            <a:prstGeom prst="rect">
              <a:avLst/>
            </a:prstGeom>
            <a:solidFill>
              <a:schemeClr val="accent1"/>
            </a:solidFill>
            <a:ln>
              <a:noFill/>
            </a:ln>
          </p:spPr>
          <p:txBody>
            <a:bodyPr wrap="square">
              <a:spAutoFit/>
            </a:bodyPr>
            <a:lstStyle/>
            <a:p>
              <a:pPr algn="ctr"/>
              <a:r>
                <a:rPr lang="zh-CN" altLang="zh-CN" sz="1400" b="1" dirty="0">
                  <a:solidFill>
                    <a:schemeClr val="bg1"/>
                  </a:solidFill>
                </a:rPr>
                <a:t>驾</a:t>
              </a:r>
              <a:r>
                <a:rPr lang="zh-CN" altLang="zh-CN" sz="1400" b="1" dirty="0" smtClean="0">
                  <a:solidFill>
                    <a:schemeClr val="bg1"/>
                  </a:solidFill>
                </a:rPr>
                <a:t>龄</a:t>
              </a:r>
              <a:endParaRPr lang="zh-CN" altLang="en-US" sz="1400" b="1" dirty="0">
                <a:solidFill>
                  <a:schemeClr val="bg1"/>
                </a:solidFill>
              </a:endParaRPr>
            </a:p>
          </p:txBody>
        </p:sp>
        <p:sp>
          <p:nvSpPr>
            <p:cNvPr id="19" name="矩形 18"/>
            <p:cNvSpPr/>
            <p:nvPr/>
          </p:nvSpPr>
          <p:spPr>
            <a:xfrm>
              <a:off x="2322142" y="3586679"/>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职业</a:t>
              </a:r>
              <a:endParaRPr lang="zh-CN" altLang="en-US" sz="1400" b="1" dirty="0">
                <a:solidFill>
                  <a:schemeClr val="bg1"/>
                </a:solidFill>
              </a:endParaRPr>
            </a:p>
          </p:txBody>
        </p:sp>
        <p:sp>
          <p:nvSpPr>
            <p:cNvPr id="31" name="矩形 30"/>
            <p:cNvSpPr/>
            <p:nvPr/>
          </p:nvSpPr>
          <p:spPr>
            <a:xfrm>
              <a:off x="2322142" y="3989894"/>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婚姻状况</a:t>
              </a:r>
              <a:endParaRPr lang="zh-CN" altLang="en-US" sz="1400" b="1" dirty="0">
                <a:solidFill>
                  <a:schemeClr val="bg1"/>
                </a:solidFill>
              </a:endParaRPr>
            </a:p>
          </p:txBody>
        </p:sp>
        <p:sp>
          <p:nvSpPr>
            <p:cNvPr id="41" name="矩形 40"/>
            <p:cNvSpPr/>
            <p:nvPr/>
          </p:nvSpPr>
          <p:spPr>
            <a:xfrm>
              <a:off x="2322141" y="4393109"/>
              <a:ext cx="1246593" cy="307777"/>
            </a:xfrm>
            <a:prstGeom prst="rect">
              <a:avLst/>
            </a:prstGeom>
            <a:solidFill>
              <a:schemeClr val="accent1"/>
            </a:solidFill>
            <a:ln>
              <a:noFill/>
            </a:ln>
          </p:spPr>
          <p:txBody>
            <a:bodyPr wrap="square">
              <a:spAutoFit/>
            </a:bodyPr>
            <a:lstStyle/>
            <a:p>
              <a:pPr algn="ctr"/>
              <a:r>
                <a:rPr lang="zh-CN" altLang="zh-CN" sz="1400" b="1" dirty="0">
                  <a:solidFill>
                    <a:schemeClr val="bg1"/>
                  </a:solidFill>
                </a:rPr>
                <a:t>车辆</a:t>
              </a:r>
              <a:r>
                <a:rPr lang="zh-CN" altLang="zh-CN" sz="1400" b="1" dirty="0" smtClean="0">
                  <a:solidFill>
                    <a:schemeClr val="bg1"/>
                  </a:solidFill>
                </a:rPr>
                <a:t>车型</a:t>
              </a:r>
              <a:endParaRPr lang="zh-CN" altLang="en-US" sz="1400" b="1" dirty="0">
                <a:solidFill>
                  <a:schemeClr val="bg1"/>
                </a:solidFill>
              </a:endParaRPr>
            </a:p>
          </p:txBody>
        </p:sp>
        <p:sp>
          <p:nvSpPr>
            <p:cNvPr id="46" name="矩形 45"/>
            <p:cNvSpPr/>
            <p:nvPr/>
          </p:nvSpPr>
          <p:spPr>
            <a:xfrm>
              <a:off x="2322142" y="4796324"/>
              <a:ext cx="1246592" cy="307777"/>
            </a:xfrm>
            <a:prstGeom prst="rect">
              <a:avLst/>
            </a:prstGeom>
            <a:solidFill>
              <a:schemeClr val="accent1"/>
            </a:solidFill>
            <a:ln>
              <a:noFill/>
            </a:ln>
          </p:spPr>
          <p:txBody>
            <a:bodyPr wrap="square">
              <a:spAutoFit/>
            </a:bodyPr>
            <a:lstStyle/>
            <a:p>
              <a:pPr algn="ctr"/>
              <a:r>
                <a:rPr lang="zh-CN" altLang="zh-CN" sz="1400" b="1" dirty="0">
                  <a:solidFill>
                    <a:schemeClr val="bg1"/>
                  </a:solidFill>
                </a:rPr>
                <a:t>车辆</a:t>
              </a:r>
              <a:r>
                <a:rPr lang="zh-CN" altLang="zh-CN" sz="1400" b="1" dirty="0" smtClean="0">
                  <a:solidFill>
                    <a:schemeClr val="bg1"/>
                  </a:solidFill>
                </a:rPr>
                <a:t>用途</a:t>
              </a:r>
              <a:endParaRPr lang="zh-CN" altLang="en-US" sz="1400" b="1" dirty="0">
                <a:solidFill>
                  <a:schemeClr val="bg1"/>
                </a:solidFill>
              </a:endParaRPr>
            </a:p>
          </p:txBody>
        </p:sp>
        <p:sp>
          <p:nvSpPr>
            <p:cNvPr id="50" name="矩形 49"/>
            <p:cNvSpPr/>
            <p:nvPr/>
          </p:nvSpPr>
          <p:spPr>
            <a:xfrm>
              <a:off x="2322142" y="5199539"/>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车龄</a:t>
              </a:r>
              <a:endParaRPr lang="zh-CN" altLang="en-US" sz="1400" b="1" dirty="0">
                <a:solidFill>
                  <a:schemeClr val="bg1"/>
                </a:solidFill>
              </a:endParaRPr>
            </a:p>
          </p:txBody>
        </p:sp>
        <p:sp>
          <p:nvSpPr>
            <p:cNvPr id="52" name="矩形 51"/>
            <p:cNvSpPr/>
            <p:nvPr/>
          </p:nvSpPr>
          <p:spPr>
            <a:xfrm>
              <a:off x="2322142" y="5602757"/>
              <a:ext cx="1246592" cy="307777"/>
            </a:xfrm>
            <a:prstGeom prst="rect">
              <a:avLst/>
            </a:prstGeom>
            <a:solidFill>
              <a:schemeClr val="accent1"/>
            </a:solidFill>
            <a:ln>
              <a:noFill/>
            </a:ln>
          </p:spPr>
          <p:txBody>
            <a:bodyPr wrap="square">
              <a:spAutoFit/>
            </a:bodyPr>
            <a:lstStyle/>
            <a:p>
              <a:pPr algn="ctr"/>
              <a:r>
                <a:rPr lang="zh-CN" altLang="en-US" sz="1400" b="1" dirty="0">
                  <a:solidFill>
                    <a:schemeClr val="bg1"/>
                  </a:solidFill>
                </a:rPr>
                <a:t>其他</a:t>
              </a:r>
              <a:endParaRPr lang="zh-CN" altLang="en-US" sz="1400" b="1" dirty="0">
                <a:solidFill>
                  <a:schemeClr val="bg1"/>
                </a:solidFill>
              </a:endParaRPr>
            </a:p>
          </p:txBody>
        </p:sp>
        <p:grpSp>
          <p:nvGrpSpPr>
            <p:cNvPr id="11275" name="组合 11274"/>
            <p:cNvGrpSpPr/>
            <p:nvPr/>
          </p:nvGrpSpPr>
          <p:grpSpPr>
            <a:xfrm>
              <a:off x="1611984" y="2178297"/>
              <a:ext cx="710185" cy="3587776"/>
              <a:chOff x="2349082" y="2046319"/>
              <a:chExt cx="57619" cy="3587776"/>
            </a:xfrm>
          </p:grpSpPr>
          <p:cxnSp>
            <p:nvCxnSpPr>
              <p:cNvPr id="57" name="肘形连接符 56"/>
              <p:cNvCxnSpPr>
                <a:stCxn id="4" idx="2"/>
                <a:endCxn id="13" idx="1"/>
              </p:cNvCxnSpPr>
              <p:nvPr/>
            </p:nvCxnSpPr>
            <p:spPr>
              <a:xfrm rot="16200000" flipH="1">
                <a:off x="2196870" y="2198540"/>
                <a:ext cx="362051"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4" idx="2"/>
                <a:endCxn id="14" idx="1"/>
              </p:cNvCxnSpPr>
              <p:nvPr/>
            </p:nvCxnSpPr>
            <p:spPr>
              <a:xfrm rot="16200000" flipH="1">
                <a:off x="1995263" y="2400148"/>
                <a:ext cx="765266"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4" idx="2"/>
                <a:endCxn id="16" idx="1"/>
              </p:cNvCxnSpPr>
              <p:nvPr/>
            </p:nvCxnSpPr>
            <p:spPr>
              <a:xfrm rot="16200000" flipH="1">
                <a:off x="1793655" y="2601755"/>
                <a:ext cx="1168481"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4" idx="2"/>
                <a:endCxn id="19" idx="1"/>
              </p:cNvCxnSpPr>
              <p:nvPr/>
            </p:nvCxnSpPr>
            <p:spPr>
              <a:xfrm rot="16200000" flipH="1">
                <a:off x="1592047" y="2803363"/>
                <a:ext cx="1571697"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4" idx="2"/>
                <a:endCxn id="31" idx="1"/>
              </p:cNvCxnSpPr>
              <p:nvPr/>
            </p:nvCxnSpPr>
            <p:spPr>
              <a:xfrm rot="16200000" flipH="1">
                <a:off x="1390440" y="3004971"/>
                <a:ext cx="1974912"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8" name="肘形连接符 87"/>
              <p:cNvCxnSpPr>
                <a:stCxn id="4" idx="2"/>
                <a:endCxn id="41" idx="1"/>
              </p:cNvCxnSpPr>
              <p:nvPr/>
            </p:nvCxnSpPr>
            <p:spPr>
              <a:xfrm rot="16200000" flipH="1">
                <a:off x="1188832" y="3206577"/>
                <a:ext cx="2378127"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4" idx="2"/>
                <a:endCxn id="50" idx="1"/>
              </p:cNvCxnSpPr>
              <p:nvPr/>
            </p:nvCxnSpPr>
            <p:spPr>
              <a:xfrm rot="16200000" flipH="1">
                <a:off x="785615" y="3609793"/>
                <a:ext cx="3184557"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70" name="肘形连接符 11269"/>
              <p:cNvCxnSpPr>
                <a:stCxn id="4" idx="2"/>
                <a:endCxn id="46" idx="1"/>
              </p:cNvCxnSpPr>
              <p:nvPr/>
            </p:nvCxnSpPr>
            <p:spPr>
              <a:xfrm rot="16200000" flipH="1">
                <a:off x="987225" y="3408186"/>
                <a:ext cx="2781342"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73" name="肘形连接符 11272"/>
              <p:cNvCxnSpPr>
                <a:stCxn id="4" idx="2"/>
                <a:endCxn id="52" idx="1"/>
              </p:cNvCxnSpPr>
              <p:nvPr/>
            </p:nvCxnSpPr>
            <p:spPr>
              <a:xfrm rot="16200000" flipH="1">
                <a:off x="584000" y="3811402"/>
                <a:ext cx="3587775"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1276" name="矩形 11275"/>
            <p:cNvSpPr/>
            <p:nvPr/>
          </p:nvSpPr>
          <p:spPr>
            <a:xfrm>
              <a:off x="4384899" y="1707206"/>
              <a:ext cx="4039385" cy="584775"/>
            </a:xfrm>
            <a:prstGeom prst="rect">
              <a:avLst/>
            </a:prstGeom>
          </p:spPr>
          <p:txBody>
            <a:bodyPr wrap="square">
              <a:spAutoFit/>
            </a:bodyPr>
            <a:lstStyle/>
            <a:p>
              <a:r>
                <a:rPr lang="zh-CN" altLang="zh-CN" sz="1600" dirty="0"/>
                <a:t>根据前述关联规则的生成方法，得到挖掘出来的客户风险关联规则</a:t>
              </a:r>
              <a:endParaRPr lang="zh-CN" altLang="en-US" sz="1600" dirty="0"/>
            </a:p>
          </p:txBody>
        </p:sp>
      </p:grpSp>
      <p:graphicFrame>
        <p:nvGraphicFramePr>
          <p:cNvPr id="11304" name="表格 11303"/>
          <p:cNvGraphicFramePr>
            <a:graphicFrameLocks noGrp="1"/>
          </p:cNvGraphicFramePr>
          <p:nvPr/>
        </p:nvGraphicFramePr>
        <p:xfrm>
          <a:off x="317722" y="1635493"/>
          <a:ext cx="7998505" cy="4024571"/>
        </p:xfrm>
        <a:graphic>
          <a:graphicData uri="http://schemas.openxmlformats.org/drawingml/2006/table">
            <a:tbl>
              <a:tblPr firstRow="1" firstCol="1" bandRow="1">
                <a:tableStyleId>{5C22544A-7EE6-4342-B048-85BDC9FD1C3A}</a:tableStyleId>
              </a:tblPr>
              <a:tblGrid>
                <a:gridCol w="711382"/>
                <a:gridCol w="5535877"/>
                <a:gridCol w="875623"/>
                <a:gridCol w="875623"/>
              </a:tblGrid>
              <a:tr h="366971">
                <a:tc>
                  <a:txBody>
                    <a:bodyPr/>
                    <a:lstStyle/>
                    <a:p>
                      <a:pPr indent="0" algn="ctr" fontAlgn="ctr">
                        <a:lnSpc>
                          <a:spcPts val="1200"/>
                        </a:lnSpc>
                        <a:spcAft>
                          <a:spcPts val="0"/>
                        </a:spcAft>
                        <a:tabLst>
                          <a:tab pos="2628265" algn="ctr"/>
                          <a:tab pos="5292725" algn="r"/>
                        </a:tabLst>
                      </a:pPr>
                      <a:r>
                        <a:rPr lang="zh-CN" sz="1100" kern="500" dirty="0">
                          <a:effectLst/>
                        </a:rPr>
                        <a:t>序号</a:t>
                      </a:r>
                      <a:endParaRPr lang="zh-CN" sz="11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zh-CN" sz="1100" kern="500">
                          <a:effectLst/>
                        </a:rPr>
                        <a:t>关联规则</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zh-CN" sz="1100" kern="500">
                          <a:effectLst/>
                        </a:rPr>
                        <a:t>支持度</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zh-CN" sz="1100" kern="500">
                          <a:effectLst/>
                        </a:rPr>
                        <a:t>置信度</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1</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dirty="0">
                          <a:effectLst/>
                        </a:rPr>
                        <a:t>驾龄（</a:t>
                      </a:r>
                      <a:r>
                        <a:rPr lang="en-US" sz="1100" kern="500" dirty="0">
                          <a:effectLst/>
                        </a:rPr>
                        <a:t>X</a:t>
                      </a:r>
                      <a:r>
                        <a:rPr lang="zh-CN" sz="1100" kern="500" dirty="0">
                          <a:effectLst/>
                        </a:rPr>
                        <a:t>，</a:t>
                      </a:r>
                      <a:r>
                        <a:rPr lang="en-US" sz="1100" kern="500" dirty="0">
                          <a:effectLst/>
                        </a:rPr>
                        <a:t>A</a:t>
                      </a:r>
                      <a:r>
                        <a:rPr lang="zh-CN" sz="1100" kern="500" dirty="0">
                          <a:effectLst/>
                        </a:rPr>
                        <a:t>）∧被保车辆的价值（</a:t>
                      </a:r>
                      <a:r>
                        <a:rPr lang="en-US" sz="1100" kern="500" dirty="0">
                          <a:effectLst/>
                        </a:rPr>
                        <a:t>X</a:t>
                      </a:r>
                      <a:r>
                        <a:rPr lang="zh-CN" sz="1100" kern="500" dirty="0">
                          <a:effectLst/>
                        </a:rPr>
                        <a:t>，</a:t>
                      </a:r>
                      <a:r>
                        <a:rPr lang="en-US" sz="1100" kern="500" dirty="0">
                          <a:effectLst/>
                        </a:rPr>
                        <a:t>A</a:t>
                      </a:r>
                      <a:r>
                        <a:rPr lang="zh-CN" sz="1100" kern="500" dirty="0">
                          <a:effectLst/>
                        </a:rPr>
                        <a:t>）</a:t>
                      </a:r>
                      <a:endParaRPr lang="zh-CN" sz="1100" kern="500" dirty="0">
                        <a:effectLst/>
                      </a:endParaRPr>
                    </a:p>
                    <a:p>
                      <a:pPr indent="0" algn="just" fontAlgn="ctr">
                        <a:lnSpc>
                          <a:spcPts val="1200"/>
                        </a:lnSpc>
                        <a:spcAft>
                          <a:spcPts val="0"/>
                        </a:spcAft>
                        <a:tabLst>
                          <a:tab pos="2628265" algn="ctr"/>
                          <a:tab pos="5292725" algn="r"/>
                        </a:tabLst>
                      </a:pPr>
                      <a:r>
                        <a:rPr lang="zh-CN" sz="1100" kern="500" dirty="0">
                          <a:effectLst/>
                        </a:rPr>
                        <a:t>年赔付金额（</a:t>
                      </a:r>
                      <a:r>
                        <a:rPr lang="en-US" sz="1100" kern="500" dirty="0">
                          <a:effectLst/>
                        </a:rPr>
                        <a:t>X</a:t>
                      </a:r>
                      <a:r>
                        <a:rPr lang="zh-CN" sz="1100" kern="500" dirty="0">
                          <a:effectLst/>
                        </a:rPr>
                        <a:t>，</a:t>
                      </a:r>
                      <a:r>
                        <a:rPr lang="en-US" sz="1100" kern="500" dirty="0">
                          <a:effectLst/>
                        </a:rPr>
                        <a:t>B</a:t>
                      </a:r>
                      <a:r>
                        <a:rPr lang="zh-CN" sz="1100" kern="500" dirty="0">
                          <a:effectLst/>
                        </a:rPr>
                        <a:t>）</a:t>
                      </a:r>
                      <a:endParaRPr lang="zh-CN" sz="11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0.1825</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0.2965</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2</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A</a:t>
                      </a:r>
                      <a:r>
                        <a:rPr lang="zh-CN" sz="1100" kern="500">
                          <a:effectLst/>
                        </a:rPr>
                        <a:t>）∧驾龄（</a:t>
                      </a:r>
                      <a:r>
                        <a:rPr lang="en-US" sz="1100" kern="500">
                          <a:effectLst/>
                        </a:rPr>
                        <a:t>X</a:t>
                      </a:r>
                      <a:r>
                        <a:rPr lang="zh-CN" sz="1100" kern="500">
                          <a:effectLst/>
                        </a:rPr>
                        <a:t>，</a:t>
                      </a:r>
                      <a:r>
                        <a:rPr lang="en-US" sz="1100" kern="500">
                          <a:effectLst/>
                        </a:rPr>
                        <a:t>A</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0.1679</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0.2571</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3</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）∧车辆用途（</a:t>
                      </a:r>
                      <a:r>
                        <a:rPr lang="en-US" sz="1100" kern="500">
                          <a:effectLst/>
                        </a:rPr>
                        <a:t>X</a:t>
                      </a:r>
                      <a:r>
                        <a:rPr lang="zh-CN" sz="1100" kern="500">
                          <a:effectLst/>
                        </a:rPr>
                        <a:t>，</a:t>
                      </a:r>
                      <a:r>
                        <a:rPr lang="en-US" sz="1100" kern="500">
                          <a:effectLst/>
                        </a:rPr>
                        <a:t>A</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0.1663</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0.3337</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4</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dirty="0">
                          <a:effectLst/>
                        </a:rPr>
                        <a:t>驾龄（</a:t>
                      </a:r>
                      <a:r>
                        <a:rPr lang="en-US" sz="1100" kern="500" dirty="0">
                          <a:effectLst/>
                        </a:rPr>
                        <a:t>X</a:t>
                      </a:r>
                      <a:r>
                        <a:rPr lang="zh-CN" sz="1100" kern="500" dirty="0">
                          <a:effectLst/>
                        </a:rPr>
                        <a:t>，</a:t>
                      </a:r>
                      <a:r>
                        <a:rPr lang="en-US" sz="1100" kern="500" dirty="0">
                          <a:effectLst/>
                        </a:rPr>
                        <a:t>B</a:t>
                      </a:r>
                      <a:r>
                        <a:rPr lang="zh-CN" sz="1100" kern="500" dirty="0">
                          <a:effectLst/>
                        </a:rPr>
                        <a:t>）∧车辆用途（</a:t>
                      </a:r>
                      <a:r>
                        <a:rPr lang="en-US" sz="1100" kern="500" dirty="0">
                          <a:effectLst/>
                        </a:rPr>
                        <a:t>X</a:t>
                      </a:r>
                      <a:r>
                        <a:rPr lang="zh-CN" sz="1100" kern="500" dirty="0">
                          <a:effectLst/>
                        </a:rPr>
                        <a:t>，</a:t>
                      </a:r>
                      <a:r>
                        <a:rPr lang="en-US" sz="1100" kern="500" dirty="0">
                          <a:effectLst/>
                        </a:rPr>
                        <a:t>B</a:t>
                      </a:r>
                      <a:r>
                        <a:rPr lang="zh-CN" sz="1100" kern="500" dirty="0">
                          <a:effectLst/>
                        </a:rPr>
                        <a:t>）</a:t>
                      </a:r>
                      <a:endParaRPr lang="zh-CN" sz="1100" kern="500" dirty="0">
                        <a:effectLst/>
                      </a:endParaRPr>
                    </a:p>
                    <a:p>
                      <a:pPr indent="0" algn="just" fontAlgn="ctr">
                        <a:lnSpc>
                          <a:spcPts val="1200"/>
                        </a:lnSpc>
                        <a:spcAft>
                          <a:spcPts val="0"/>
                        </a:spcAft>
                        <a:tabLst>
                          <a:tab pos="2628265" algn="ctr"/>
                          <a:tab pos="5292725" algn="r"/>
                        </a:tabLst>
                      </a:pPr>
                      <a:r>
                        <a:rPr lang="zh-CN" sz="1100" kern="500" dirty="0">
                          <a:effectLst/>
                        </a:rPr>
                        <a:t>年赔付次数（</a:t>
                      </a:r>
                      <a:r>
                        <a:rPr lang="en-US" sz="1100" kern="500" dirty="0">
                          <a:effectLst/>
                        </a:rPr>
                        <a:t>X</a:t>
                      </a:r>
                      <a:r>
                        <a:rPr lang="zh-CN" sz="1100" kern="500" dirty="0">
                          <a:effectLst/>
                        </a:rPr>
                        <a:t>，</a:t>
                      </a:r>
                      <a:r>
                        <a:rPr lang="en-US" sz="1100" kern="500" dirty="0">
                          <a:effectLst/>
                        </a:rPr>
                        <a:t>A</a:t>
                      </a:r>
                      <a:r>
                        <a:rPr lang="zh-CN" sz="1100" kern="500" dirty="0">
                          <a:effectLst/>
                        </a:rPr>
                        <a:t>）</a:t>
                      </a:r>
                      <a:endParaRPr lang="zh-CN" sz="11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0.1789</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0.4851</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5</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C</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0.1809</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0.3003</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6</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C</a:t>
                      </a:r>
                      <a:r>
                        <a:rPr lang="zh-CN" sz="1100" kern="500">
                          <a:effectLst/>
                        </a:rPr>
                        <a:t>）∧车辆用途（</a:t>
                      </a:r>
                      <a:r>
                        <a:rPr lang="en-US" sz="1100" kern="500">
                          <a:effectLst/>
                        </a:rPr>
                        <a:t>X</a:t>
                      </a:r>
                      <a:r>
                        <a:rPr lang="zh-CN" sz="1100" kern="500">
                          <a:effectLst/>
                        </a:rPr>
                        <a:t>，</a:t>
                      </a:r>
                      <a:r>
                        <a:rPr lang="en-US" sz="1100" kern="500">
                          <a:effectLst/>
                        </a:rPr>
                        <a:t>B</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A</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0.1994</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0.5864</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7</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C</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）∧车辆用途（</a:t>
                      </a:r>
                      <a:r>
                        <a:rPr lang="en-US" sz="1100" kern="500">
                          <a:effectLst/>
                        </a:rPr>
                        <a:t>X</a:t>
                      </a:r>
                      <a:r>
                        <a:rPr lang="zh-CN" sz="1100" kern="500">
                          <a:effectLst/>
                        </a:rPr>
                        <a:t>，</a:t>
                      </a:r>
                      <a:r>
                        <a:rPr lang="en-US" sz="1100" kern="500">
                          <a:effectLst/>
                        </a:rPr>
                        <a:t>C</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A</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0.1031</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0.6639</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8</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A</a:t>
                      </a:r>
                      <a:r>
                        <a:rPr lang="zh-CN" sz="1100" kern="500">
                          <a:effectLst/>
                        </a:rPr>
                        <a:t>）∧被保车辆的价值（</a:t>
                      </a:r>
                      <a:r>
                        <a:rPr lang="en-US" sz="1100" kern="500">
                          <a:effectLst/>
                        </a:rPr>
                        <a:t>X</a:t>
                      </a:r>
                      <a:r>
                        <a:rPr lang="zh-CN" sz="1100" kern="500">
                          <a:effectLst/>
                        </a:rPr>
                        <a:t>，</a:t>
                      </a:r>
                      <a:r>
                        <a:rPr lang="en-US" sz="1100" kern="500">
                          <a:effectLst/>
                        </a:rPr>
                        <a:t>A</a:t>
                      </a:r>
                      <a:r>
                        <a:rPr lang="zh-CN" sz="1100" kern="500">
                          <a:effectLst/>
                        </a:rPr>
                        <a:t>）∧车辆用途（</a:t>
                      </a:r>
                      <a:r>
                        <a:rPr lang="en-US" sz="1100" kern="500">
                          <a:effectLst/>
                        </a:rPr>
                        <a:t>X</a:t>
                      </a:r>
                      <a:r>
                        <a:rPr lang="zh-CN" sz="1100" kern="500">
                          <a:effectLst/>
                        </a:rPr>
                        <a:t>，</a:t>
                      </a:r>
                      <a:r>
                        <a:rPr lang="en-US" sz="1100" kern="500">
                          <a:effectLst/>
                        </a:rPr>
                        <a:t>B</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0.1025</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0.3654</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9</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B</a:t>
                      </a:r>
                      <a:r>
                        <a:rPr lang="zh-CN" sz="1100" kern="500">
                          <a:effectLst/>
                        </a:rPr>
                        <a:t>）∧驾龄（</a:t>
                      </a:r>
                      <a:r>
                        <a:rPr lang="en-US" sz="1100" kern="500">
                          <a:effectLst/>
                        </a:rPr>
                        <a:t>X</a:t>
                      </a:r>
                      <a:r>
                        <a:rPr lang="zh-CN" sz="1100" kern="500">
                          <a:effectLst/>
                        </a:rPr>
                        <a:t>，</a:t>
                      </a:r>
                      <a:r>
                        <a:rPr lang="en-US" sz="1100" kern="500">
                          <a:effectLst/>
                        </a:rPr>
                        <a:t>A</a:t>
                      </a:r>
                      <a:r>
                        <a:rPr lang="zh-CN" sz="1100" kern="500">
                          <a:effectLst/>
                        </a:rPr>
                        <a:t>）∧被保车辆的价值（</a:t>
                      </a:r>
                      <a:r>
                        <a:rPr lang="en-US" sz="1100" kern="500">
                          <a:effectLst/>
                        </a:rPr>
                        <a:t>X</a:t>
                      </a:r>
                      <a:r>
                        <a:rPr lang="zh-CN" sz="1100" kern="500">
                          <a:effectLst/>
                        </a:rPr>
                        <a:t>，</a:t>
                      </a:r>
                      <a:r>
                        <a:rPr lang="en-US" sz="1100" kern="500">
                          <a:effectLst/>
                        </a:rPr>
                        <a:t>D</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D</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0.0934</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0.4546</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10</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）∧被保车辆的价值（</a:t>
                      </a:r>
                      <a:r>
                        <a:rPr lang="en-US" sz="1100" kern="500">
                          <a:effectLst/>
                        </a:rPr>
                        <a:t>X</a:t>
                      </a:r>
                      <a:r>
                        <a:rPr lang="zh-CN" sz="1100" kern="500">
                          <a:effectLst/>
                        </a:rPr>
                        <a:t>，</a:t>
                      </a:r>
                      <a:r>
                        <a:rPr lang="en-US" sz="1100" kern="500">
                          <a:effectLst/>
                        </a:rPr>
                        <a:t>A</a:t>
                      </a:r>
                      <a:r>
                        <a:rPr lang="zh-CN" sz="1100" kern="500">
                          <a:effectLst/>
                        </a:rPr>
                        <a:t>）∧车辆用途（</a:t>
                      </a:r>
                      <a:r>
                        <a:rPr lang="en-US" sz="1100" kern="500">
                          <a:effectLst/>
                        </a:rPr>
                        <a:t>X</a:t>
                      </a:r>
                      <a:r>
                        <a:rPr lang="zh-CN" sz="1100" kern="500">
                          <a:effectLst/>
                        </a:rPr>
                        <a:t>，</a:t>
                      </a:r>
                      <a:r>
                        <a:rPr lang="en-US" sz="1100" kern="500">
                          <a:effectLst/>
                        </a:rPr>
                        <a:t>A</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0.0968</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0.4487</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11</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C</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）∧车辆用途（</a:t>
                      </a:r>
                      <a:r>
                        <a:rPr lang="en-US" sz="1100" kern="500">
                          <a:effectLst/>
                        </a:rPr>
                        <a:t>X</a:t>
                      </a:r>
                      <a:r>
                        <a:rPr lang="zh-CN" sz="1100" kern="500">
                          <a:effectLst/>
                        </a:rPr>
                        <a:t>，</a:t>
                      </a:r>
                      <a:r>
                        <a:rPr lang="en-US" sz="1100" kern="500">
                          <a:effectLst/>
                        </a:rPr>
                        <a:t>C</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0.0909</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0.3531</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dirty="0">
                          <a:effectLst/>
                        </a:rPr>
                        <a:t>12</a:t>
                      </a:r>
                      <a:endParaRPr lang="zh-CN" sz="11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C</a:t>
                      </a: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a:t>
                      </a:r>
                      <a:endParaRPr lang="zh-CN" sz="1100" kern="500">
                        <a:effectLst/>
                      </a:endParaRP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A</a:t>
                      </a:r>
                      <a:r>
                        <a:rPr lang="zh-CN" sz="1100" kern="500">
                          <a:effectLst/>
                        </a:rPr>
                        <a:t>）</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0.0827</a:t>
                      </a:r>
                      <a:endParaRPr lang="zh-CN" sz="11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dirty="0">
                          <a:effectLst/>
                        </a:rPr>
                        <a:t>0.6094</a:t>
                      </a:r>
                      <a:endParaRPr lang="zh-CN" sz="1100" kern="500" dirty="0">
                        <a:solidFill>
                          <a:srgbClr val="000000"/>
                        </a:solidFill>
                        <a:effectLst/>
                        <a:latin typeface="Times New Roman" panose="02020603050405020304"/>
                        <a:ea typeface="宋体" panose="02010600030101010101" pitchFamily="2" charset="-122"/>
                      </a:endParaRPr>
                    </a:p>
                  </a:txBody>
                  <a:tcPr marL="68580" marR="68580" marT="0" marB="0" anchor="ctr"/>
                </a:tc>
              </a:tr>
            </a:tbl>
          </a:graphicData>
        </a:graphic>
      </p:graphicFrame>
      <p:sp>
        <p:nvSpPr>
          <p:cNvPr id="11305" name="矩形 11304"/>
          <p:cNvSpPr/>
          <p:nvPr/>
        </p:nvSpPr>
        <p:spPr>
          <a:xfrm>
            <a:off x="3274272" y="5751623"/>
            <a:ext cx="2194832" cy="307777"/>
          </a:xfrm>
          <a:prstGeom prst="rect">
            <a:avLst/>
          </a:prstGeom>
        </p:spPr>
        <p:txBody>
          <a:bodyPr wrap="none">
            <a:spAutoFit/>
          </a:bodyPr>
          <a:lstStyle/>
          <a:p>
            <a:r>
              <a:rPr lang="zh-CN" altLang="zh-CN" sz="1400" dirty="0"/>
              <a:t>表</a:t>
            </a:r>
            <a:r>
              <a:rPr lang="en-US" altLang="zh-CN" sz="1400" dirty="0"/>
              <a:t>3-7  </a:t>
            </a:r>
            <a:r>
              <a:rPr lang="zh-CN" altLang="zh-CN" sz="1400" dirty="0"/>
              <a:t>客户风险关联规则</a:t>
            </a:r>
            <a:endParaRPr lang="zh-CN" altLang="en-US" sz="1400" dirty="0"/>
          </a:p>
        </p:txBody>
      </p:sp>
      <p:sp>
        <p:nvSpPr>
          <p:cNvPr id="11306" name="矩形 11305"/>
          <p:cNvSpPr/>
          <p:nvPr/>
        </p:nvSpPr>
        <p:spPr>
          <a:xfrm>
            <a:off x="-4558" y="3082445"/>
            <a:ext cx="8845617" cy="1179637"/>
          </a:xfrm>
          <a:prstGeom prst="rect">
            <a:avLst/>
          </a:prstGeom>
          <a:solidFill>
            <a:schemeClr val="bg1">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详细分析所得数据，可以为公司业务提供数据支撑，针对不同客户提供偏好服务，既能确保公司收益，又能给予用户更多的实惠</a:t>
            </a:r>
            <a:r>
              <a:rPr lang="zh-CN" altLang="zh-CN" dirty="0" smtClean="0"/>
              <a:t>。</a:t>
            </a:r>
            <a:endParaRPr lang="zh-CN" altLang="zh-CN" dirty="0"/>
          </a:p>
        </p:txBody>
      </p:sp>
      <p:pic>
        <p:nvPicPr>
          <p:cNvPr id="9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290"/>
                                        </p:tgtEl>
                                      </p:cBhvr>
                                    </p:animEffect>
                                    <p:set>
                                      <p:cBhvr>
                                        <p:cTn id="7" dur="1" fill="hold">
                                          <p:stCondLst>
                                            <p:cond delay="499"/>
                                          </p:stCondLst>
                                        </p:cTn>
                                        <p:tgtEl>
                                          <p:spTgt spid="1129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304"/>
                                        </p:tgtEl>
                                        <p:attrNameLst>
                                          <p:attrName>style.visibility</p:attrName>
                                        </p:attrNameLst>
                                      </p:cBhvr>
                                      <p:to>
                                        <p:strVal val="visible"/>
                                      </p:to>
                                    </p:set>
                                    <p:animEffect transition="in" filter="fade">
                                      <p:cBhvr>
                                        <p:cTn id="11" dur="500"/>
                                        <p:tgtEl>
                                          <p:spTgt spid="1130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305"/>
                                        </p:tgtEl>
                                        <p:attrNameLst>
                                          <p:attrName>style.visibility</p:attrName>
                                        </p:attrNameLst>
                                      </p:cBhvr>
                                      <p:to>
                                        <p:strVal val="visible"/>
                                      </p:to>
                                    </p:set>
                                    <p:animEffect transition="in" filter="fade">
                                      <p:cBhvr>
                                        <p:cTn id="14" dur="500"/>
                                        <p:tgtEl>
                                          <p:spTgt spid="1130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306"/>
                                        </p:tgtEl>
                                        <p:attrNameLst>
                                          <p:attrName>style.visibility</p:attrName>
                                        </p:attrNameLst>
                                      </p:cBhvr>
                                      <p:to>
                                        <p:strVal val="visible"/>
                                      </p:to>
                                    </p:set>
                                    <p:animEffect transition="in" filter="fade">
                                      <p:cBhvr>
                                        <p:cTn id="19" dur="500"/>
                                        <p:tgtEl>
                                          <p:spTgt spid="11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 grpId="0"/>
      <p:bldP spid="113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54534" y="3784833"/>
            <a:ext cx="5693399" cy="426278"/>
            <a:chOff x="1807265" y="4331900"/>
            <a:chExt cx="5693399" cy="426278"/>
          </a:xfrm>
        </p:grpSpPr>
        <p:sp>
          <p:nvSpPr>
            <p:cNvPr id="55" name="圆角矩形 54"/>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54534" y="2086295"/>
            <a:ext cx="5693399" cy="426279"/>
            <a:chOff x="1807265" y="3866296"/>
            <a:chExt cx="5693399" cy="426279"/>
          </a:xfrm>
        </p:grpSpPr>
        <p:sp>
          <p:nvSpPr>
            <p:cNvPr id="39" name="圆角矩形 3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754534" y="4312297"/>
            <a:ext cx="5693399" cy="415498"/>
            <a:chOff x="1807265" y="2462595"/>
            <a:chExt cx="5693399" cy="415498"/>
          </a:xfrm>
        </p:grpSpPr>
        <p:sp>
          <p:nvSpPr>
            <p:cNvPr id="76" name="圆角矩形 75"/>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3.5</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预测规模</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4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79647" y="3096403"/>
            <a:ext cx="769129" cy="9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19250" y="3096403"/>
            <a:ext cx="6667500"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矩形 33"/>
          <p:cNvSpPr/>
          <p:nvPr/>
        </p:nvSpPr>
        <p:spPr>
          <a:xfrm>
            <a:off x="1619250" y="3618410"/>
            <a:ext cx="6667500"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3.5.1 </a:t>
            </a:r>
            <a:r>
              <a:rPr lang="zh-CN" altLang="zh-CN" dirty="0" smtClean="0"/>
              <a:t>预测</a:t>
            </a:r>
            <a:r>
              <a:rPr lang="zh-CN" altLang="zh-CN" dirty="0"/>
              <a:t>与预测模型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0" name="矩形 9"/>
          <p:cNvSpPr/>
          <p:nvPr/>
        </p:nvSpPr>
        <p:spPr>
          <a:xfrm>
            <a:off x="508958" y="1243811"/>
            <a:ext cx="7915326" cy="523220"/>
          </a:xfrm>
          <a:prstGeom prst="rect">
            <a:avLst/>
          </a:prstGeom>
        </p:spPr>
        <p:txBody>
          <a:bodyPr wrap="square">
            <a:spAutoFit/>
          </a:bodyPr>
          <a:lstStyle/>
          <a:p>
            <a:r>
              <a:rPr lang="zh-CN" altLang="zh-CN" sz="1400" dirty="0"/>
              <a:t>预测分析是一种统计或数据挖掘解决方案，包含可在结构化与非结构化数据中使用以确定未来结果的算法和技术，可为预测、优化、预报和模拟等许多其他相关用途而使用。</a:t>
            </a:r>
            <a:endParaRPr lang="zh-CN" altLang="en-US" sz="1400" dirty="0"/>
          </a:p>
        </p:txBody>
      </p:sp>
      <p:sp>
        <p:nvSpPr>
          <p:cNvPr id="11" name="矩形 10"/>
          <p:cNvSpPr/>
          <p:nvPr/>
        </p:nvSpPr>
        <p:spPr>
          <a:xfrm>
            <a:off x="508958" y="1876336"/>
            <a:ext cx="7915326" cy="523220"/>
          </a:xfrm>
          <a:prstGeom prst="rect">
            <a:avLst/>
          </a:prstGeom>
        </p:spPr>
        <p:txBody>
          <a:bodyPr wrap="square">
            <a:spAutoFit/>
          </a:bodyPr>
          <a:lstStyle/>
          <a:p>
            <a:r>
              <a:rPr lang="zh-CN" altLang="zh-CN" sz="1400" dirty="0"/>
              <a:t>时间序列预测是一种历史资料延伸预测，以时间序列所能反映的社会经济现象的发展过程和规律性，进行引申外推预测发展趋势的</a:t>
            </a:r>
            <a:r>
              <a:rPr lang="zh-CN" altLang="zh-CN" sz="1400" dirty="0" smtClean="0"/>
              <a:t>方法</a:t>
            </a:r>
            <a:r>
              <a:rPr lang="zh-CN" altLang="en-US" sz="1400" dirty="0" smtClean="0"/>
              <a:t>。</a:t>
            </a:r>
            <a:endParaRPr lang="zh-CN" altLang="en-US" sz="1400" dirty="0"/>
          </a:p>
        </p:txBody>
      </p:sp>
      <p:sp>
        <p:nvSpPr>
          <p:cNvPr id="30" name="矩形 29"/>
          <p:cNvSpPr/>
          <p:nvPr/>
        </p:nvSpPr>
        <p:spPr>
          <a:xfrm>
            <a:off x="1691266" y="3678751"/>
            <a:ext cx="6595484" cy="307777"/>
          </a:xfrm>
          <a:prstGeom prst="rect">
            <a:avLst/>
          </a:prstGeom>
          <a:noFill/>
        </p:spPr>
        <p:txBody>
          <a:bodyPr wrap="square">
            <a:spAutoFit/>
          </a:bodyPr>
          <a:lstStyle/>
          <a:p>
            <a:r>
              <a:rPr lang="zh-CN" altLang="zh-CN" sz="1400" dirty="0">
                <a:solidFill>
                  <a:schemeClr val="bg1"/>
                </a:solidFill>
              </a:rPr>
              <a:t>从时间序列数据中提取并组建特征</a:t>
            </a:r>
            <a:r>
              <a:rPr lang="zh-CN" altLang="zh-CN" sz="1400" dirty="0" smtClean="0">
                <a:solidFill>
                  <a:schemeClr val="bg1"/>
                </a:solidFill>
              </a:rPr>
              <a:t>，仍用</a:t>
            </a:r>
            <a:r>
              <a:rPr lang="zh-CN" altLang="zh-CN" sz="1400" dirty="0">
                <a:solidFill>
                  <a:schemeClr val="bg1"/>
                </a:solidFill>
              </a:rPr>
              <a:t>原有的数据挖掘框架与算法进行数据挖掘</a:t>
            </a:r>
            <a:endParaRPr lang="zh-CN" altLang="en-US" sz="1400" dirty="0">
              <a:solidFill>
                <a:schemeClr val="bg1"/>
              </a:solidFill>
            </a:endParaRPr>
          </a:p>
        </p:txBody>
      </p:sp>
      <p:sp>
        <p:nvSpPr>
          <p:cNvPr id="31" name="矩形 30"/>
          <p:cNvSpPr/>
          <p:nvPr/>
        </p:nvSpPr>
        <p:spPr>
          <a:xfrm>
            <a:off x="1691266" y="3156744"/>
            <a:ext cx="6595484" cy="307777"/>
          </a:xfrm>
          <a:prstGeom prst="rect">
            <a:avLst/>
          </a:prstGeom>
          <a:noFill/>
        </p:spPr>
        <p:txBody>
          <a:bodyPr wrap="square">
            <a:spAutoFit/>
          </a:bodyPr>
          <a:lstStyle/>
          <a:p>
            <a:r>
              <a:rPr lang="zh-CN" altLang="zh-CN" sz="1400" dirty="0">
                <a:solidFill>
                  <a:schemeClr val="bg1"/>
                </a:solidFill>
              </a:rPr>
              <a:t>将时间序列数据作为一种特殊的挖掘对象，找寻对应的数据挖掘</a:t>
            </a:r>
            <a:r>
              <a:rPr lang="zh-CN" altLang="zh-CN" sz="1400" dirty="0" smtClean="0">
                <a:solidFill>
                  <a:schemeClr val="bg1"/>
                </a:solidFill>
              </a:rPr>
              <a:t>算法进行</a:t>
            </a:r>
            <a:r>
              <a:rPr lang="zh-CN" altLang="zh-CN" sz="1400" dirty="0">
                <a:solidFill>
                  <a:schemeClr val="bg1"/>
                </a:solidFill>
              </a:rPr>
              <a:t>专门研究</a:t>
            </a:r>
            <a:endParaRPr lang="zh-CN" altLang="en-US" sz="1400" dirty="0">
              <a:solidFill>
                <a:schemeClr val="bg1"/>
              </a:solidFill>
            </a:endParaRPr>
          </a:p>
        </p:txBody>
      </p:sp>
      <p:sp>
        <p:nvSpPr>
          <p:cNvPr id="32" name="矩形 31"/>
          <p:cNvSpPr/>
          <p:nvPr/>
        </p:nvSpPr>
        <p:spPr>
          <a:xfrm>
            <a:off x="1407747" y="3096403"/>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5" name="矩形 34"/>
          <p:cNvSpPr/>
          <p:nvPr/>
        </p:nvSpPr>
        <p:spPr>
          <a:xfrm>
            <a:off x="1407747" y="3618410"/>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3" name="矩形 12"/>
          <p:cNvSpPr/>
          <p:nvPr/>
        </p:nvSpPr>
        <p:spPr>
          <a:xfrm>
            <a:off x="479647" y="3201017"/>
            <a:ext cx="769129" cy="738664"/>
          </a:xfrm>
          <a:prstGeom prst="rect">
            <a:avLst/>
          </a:prstGeom>
        </p:spPr>
        <p:txBody>
          <a:bodyPr wrap="square">
            <a:spAutoFit/>
          </a:bodyPr>
          <a:lstStyle/>
          <a:p>
            <a:pPr algn="ctr"/>
            <a:r>
              <a:rPr lang="zh-CN" altLang="zh-CN" sz="1400" dirty="0">
                <a:solidFill>
                  <a:schemeClr val="bg1"/>
                </a:solidFill>
              </a:rPr>
              <a:t>依据研究的方式分类</a:t>
            </a:r>
            <a:endParaRPr lang="zh-CN" altLang="en-US" sz="1400" dirty="0">
              <a:solidFill>
                <a:schemeClr val="bg1"/>
              </a:solidFill>
            </a:endParaRPr>
          </a:p>
        </p:txBody>
      </p:sp>
      <p:sp>
        <p:nvSpPr>
          <p:cNvPr id="36" name="矩形 35"/>
          <p:cNvSpPr/>
          <p:nvPr/>
        </p:nvSpPr>
        <p:spPr>
          <a:xfrm>
            <a:off x="479647" y="4372753"/>
            <a:ext cx="769129" cy="9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619249" y="4372753"/>
            <a:ext cx="2371725"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1619249" y="4894760"/>
            <a:ext cx="2371725"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矩形 38"/>
          <p:cNvSpPr/>
          <p:nvPr/>
        </p:nvSpPr>
        <p:spPr>
          <a:xfrm>
            <a:off x="1691266" y="4955101"/>
            <a:ext cx="6595484" cy="307777"/>
          </a:xfrm>
          <a:prstGeom prst="rect">
            <a:avLst/>
          </a:prstGeom>
          <a:noFill/>
        </p:spPr>
        <p:txBody>
          <a:bodyPr wrap="square">
            <a:spAutoFit/>
          </a:bodyPr>
          <a:lstStyle/>
          <a:p>
            <a:r>
              <a:rPr lang="zh-CN" altLang="zh-CN" sz="1400" dirty="0">
                <a:solidFill>
                  <a:schemeClr val="bg1"/>
                </a:solidFill>
              </a:rPr>
              <a:t>相似性问题</a:t>
            </a:r>
            <a:r>
              <a:rPr lang="zh-CN" altLang="zh-CN" sz="1400" dirty="0" smtClean="0">
                <a:solidFill>
                  <a:schemeClr val="bg1"/>
                </a:solidFill>
              </a:rPr>
              <a:t>挖掘</a:t>
            </a:r>
            <a:endParaRPr lang="zh-CN" altLang="en-US" sz="1400" dirty="0">
              <a:solidFill>
                <a:schemeClr val="bg1"/>
              </a:solidFill>
            </a:endParaRPr>
          </a:p>
        </p:txBody>
      </p:sp>
      <p:sp>
        <p:nvSpPr>
          <p:cNvPr id="40" name="矩形 39"/>
          <p:cNvSpPr/>
          <p:nvPr/>
        </p:nvSpPr>
        <p:spPr>
          <a:xfrm>
            <a:off x="1691266" y="4433094"/>
            <a:ext cx="1613909" cy="307777"/>
          </a:xfrm>
          <a:prstGeom prst="rect">
            <a:avLst/>
          </a:prstGeom>
          <a:noFill/>
        </p:spPr>
        <p:txBody>
          <a:bodyPr wrap="square">
            <a:spAutoFit/>
          </a:bodyPr>
          <a:lstStyle/>
          <a:p>
            <a:r>
              <a:rPr lang="zh-CN" altLang="zh-CN" sz="1400" dirty="0">
                <a:solidFill>
                  <a:schemeClr val="bg1"/>
                </a:solidFill>
              </a:rPr>
              <a:t>时态模式</a:t>
            </a:r>
            <a:r>
              <a:rPr lang="zh-CN" altLang="zh-CN" sz="1400" dirty="0" smtClean="0">
                <a:solidFill>
                  <a:schemeClr val="bg1"/>
                </a:solidFill>
              </a:rPr>
              <a:t>挖掘</a:t>
            </a:r>
            <a:endParaRPr lang="zh-CN" altLang="en-US" sz="1400" dirty="0">
              <a:solidFill>
                <a:schemeClr val="bg1"/>
              </a:solidFill>
            </a:endParaRPr>
          </a:p>
        </p:txBody>
      </p:sp>
      <p:sp>
        <p:nvSpPr>
          <p:cNvPr id="41" name="矩形 40"/>
          <p:cNvSpPr/>
          <p:nvPr/>
        </p:nvSpPr>
        <p:spPr>
          <a:xfrm>
            <a:off x="1407747" y="4372753"/>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42" name="矩形 41"/>
          <p:cNvSpPr/>
          <p:nvPr/>
        </p:nvSpPr>
        <p:spPr>
          <a:xfrm>
            <a:off x="1407747" y="4894760"/>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43" name="矩形 42"/>
          <p:cNvSpPr/>
          <p:nvPr/>
        </p:nvSpPr>
        <p:spPr>
          <a:xfrm>
            <a:off x="479647" y="4477367"/>
            <a:ext cx="769129" cy="738664"/>
          </a:xfrm>
          <a:prstGeom prst="rect">
            <a:avLst/>
          </a:prstGeom>
        </p:spPr>
        <p:txBody>
          <a:bodyPr wrap="square">
            <a:spAutoFit/>
          </a:bodyPr>
          <a:lstStyle/>
          <a:p>
            <a:pPr algn="ctr"/>
            <a:r>
              <a:rPr lang="zh-CN" altLang="zh-CN" sz="1400" dirty="0">
                <a:solidFill>
                  <a:schemeClr val="bg1"/>
                </a:solidFill>
              </a:rPr>
              <a:t>依据研究的内容分类</a:t>
            </a:r>
            <a:endParaRPr lang="zh-CN" altLang="en-US" sz="1400" dirty="0">
              <a:solidFill>
                <a:schemeClr val="bg1"/>
              </a:solidFill>
            </a:endParaRPr>
          </a:p>
        </p:txBody>
      </p:sp>
      <p:sp>
        <p:nvSpPr>
          <p:cNvPr id="44" name="矩形 43"/>
          <p:cNvSpPr/>
          <p:nvPr/>
        </p:nvSpPr>
        <p:spPr>
          <a:xfrm>
            <a:off x="4464521" y="4372753"/>
            <a:ext cx="769129" cy="1493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604124" y="4372753"/>
            <a:ext cx="2682626"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矩形 47"/>
          <p:cNvSpPr/>
          <p:nvPr/>
        </p:nvSpPr>
        <p:spPr>
          <a:xfrm>
            <a:off x="5604124" y="4894760"/>
            <a:ext cx="2682626"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矩形 48"/>
          <p:cNvSpPr/>
          <p:nvPr/>
        </p:nvSpPr>
        <p:spPr>
          <a:xfrm>
            <a:off x="5392621" y="4372753"/>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0" name="矩形 49"/>
          <p:cNvSpPr/>
          <p:nvPr/>
        </p:nvSpPr>
        <p:spPr>
          <a:xfrm>
            <a:off x="5392621" y="4894760"/>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1" name="矩形 50"/>
          <p:cNvSpPr/>
          <p:nvPr/>
        </p:nvSpPr>
        <p:spPr>
          <a:xfrm>
            <a:off x="4457096" y="4739657"/>
            <a:ext cx="769129" cy="738664"/>
          </a:xfrm>
          <a:prstGeom prst="rect">
            <a:avLst/>
          </a:prstGeom>
        </p:spPr>
        <p:txBody>
          <a:bodyPr wrap="square">
            <a:spAutoFit/>
          </a:bodyPr>
          <a:lstStyle/>
          <a:p>
            <a:pPr algn="ctr"/>
            <a:r>
              <a:rPr lang="zh-CN" altLang="zh-CN" sz="1400" dirty="0">
                <a:solidFill>
                  <a:schemeClr val="bg1"/>
                </a:solidFill>
              </a:rPr>
              <a:t>依据研究</a:t>
            </a:r>
            <a:r>
              <a:rPr lang="zh-CN" altLang="zh-CN" sz="1400" dirty="0" smtClean="0">
                <a:solidFill>
                  <a:schemeClr val="bg1"/>
                </a:solidFill>
              </a:rPr>
              <a:t>的</a:t>
            </a:r>
            <a:r>
              <a:rPr lang="zh-CN" altLang="en-US" sz="1400" dirty="0" smtClean="0">
                <a:solidFill>
                  <a:schemeClr val="bg1"/>
                </a:solidFill>
              </a:rPr>
              <a:t>对象</a:t>
            </a:r>
            <a:r>
              <a:rPr lang="zh-CN" altLang="zh-CN" sz="1400" dirty="0" smtClean="0">
                <a:solidFill>
                  <a:schemeClr val="bg1"/>
                </a:solidFill>
              </a:rPr>
              <a:t>分类</a:t>
            </a:r>
            <a:endParaRPr lang="zh-CN" altLang="en-US" sz="1400" dirty="0">
              <a:solidFill>
                <a:schemeClr val="bg1"/>
              </a:solidFill>
            </a:endParaRPr>
          </a:p>
        </p:txBody>
      </p:sp>
      <p:sp>
        <p:nvSpPr>
          <p:cNvPr id="52" name="矩形 51"/>
          <p:cNvSpPr/>
          <p:nvPr/>
        </p:nvSpPr>
        <p:spPr>
          <a:xfrm>
            <a:off x="5604124" y="5437685"/>
            <a:ext cx="2682626"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矩形 52"/>
          <p:cNvSpPr/>
          <p:nvPr/>
        </p:nvSpPr>
        <p:spPr>
          <a:xfrm>
            <a:off x="5392621" y="5437685"/>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4" name="矩形 53"/>
          <p:cNvSpPr/>
          <p:nvPr/>
        </p:nvSpPr>
        <p:spPr>
          <a:xfrm>
            <a:off x="5672716" y="4433094"/>
            <a:ext cx="2423534" cy="307777"/>
          </a:xfrm>
          <a:prstGeom prst="rect">
            <a:avLst/>
          </a:prstGeom>
          <a:noFill/>
        </p:spPr>
        <p:txBody>
          <a:bodyPr wrap="square">
            <a:spAutoFit/>
          </a:bodyPr>
          <a:lstStyle/>
          <a:p>
            <a:r>
              <a:rPr lang="zh-CN" altLang="zh-CN" sz="1400" dirty="0">
                <a:solidFill>
                  <a:schemeClr val="bg1"/>
                </a:solidFill>
              </a:rPr>
              <a:t>事件序列的数据挖掘</a:t>
            </a:r>
            <a:endParaRPr lang="zh-CN" altLang="en-US" sz="1400" dirty="0">
              <a:solidFill>
                <a:schemeClr val="bg1"/>
              </a:solidFill>
            </a:endParaRPr>
          </a:p>
        </p:txBody>
      </p:sp>
      <p:sp>
        <p:nvSpPr>
          <p:cNvPr id="55" name="矩形 54"/>
          <p:cNvSpPr/>
          <p:nvPr/>
        </p:nvSpPr>
        <p:spPr>
          <a:xfrm>
            <a:off x="5672716" y="4965560"/>
            <a:ext cx="2423534" cy="307777"/>
          </a:xfrm>
          <a:prstGeom prst="rect">
            <a:avLst/>
          </a:prstGeom>
          <a:noFill/>
        </p:spPr>
        <p:txBody>
          <a:bodyPr wrap="square">
            <a:spAutoFit/>
          </a:bodyPr>
          <a:lstStyle/>
          <a:p>
            <a:r>
              <a:rPr lang="zh-CN" altLang="zh-CN" sz="1400" dirty="0">
                <a:solidFill>
                  <a:schemeClr val="bg1"/>
                </a:solidFill>
              </a:rPr>
              <a:t>事务序列的数据挖掘</a:t>
            </a:r>
            <a:endParaRPr lang="zh-CN" altLang="en-US" sz="1400" dirty="0">
              <a:solidFill>
                <a:schemeClr val="bg1"/>
              </a:solidFill>
            </a:endParaRPr>
          </a:p>
        </p:txBody>
      </p:sp>
      <p:sp>
        <p:nvSpPr>
          <p:cNvPr id="56" name="矩形 55"/>
          <p:cNvSpPr/>
          <p:nvPr/>
        </p:nvSpPr>
        <p:spPr>
          <a:xfrm>
            <a:off x="5672716" y="5498026"/>
            <a:ext cx="2423534" cy="307777"/>
          </a:xfrm>
          <a:prstGeom prst="rect">
            <a:avLst/>
          </a:prstGeom>
          <a:noFill/>
        </p:spPr>
        <p:txBody>
          <a:bodyPr wrap="square">
            <a:spAutoFit/>
          </a:bodyPr>
          <a:lstStyle/>
          <a:p>
            <a:r>
              <a:rPr lang="zh-CN" altLang="zh-CN" sz="1400" dirty="0">
                <a:solidFill>
                  <a:schemeClr val="bg1"/>
                </a:solidFill>
              </a:rPr>
              <a:t>数值序列的数据挖掘</a:t>
            </a:r>
            <a:endParaRPr lang="zh-CN" altLang="en-US" sz="1400" dirty="0">
              <a:solidFill>
                <a:schemeClr val="bg1"/>
              </a:solidFill>
            </a:endParaRPr>
          </a:p>
        </p:txBody>
      </p:sp>
      <p:sp>
        <p:nvSpPr>
          <p:cNvPr id="15" name="矩形 14"/>
          <p:cNvSpPr/>
          <p:nvPr/>
        </p:nvSpPr>
        <p:spPr>
          <a:xfrm>
            <a:off x="508958" y="2549009"/>
            <a:ext cx="2852063" cy="338554"/>
          </a:xfrm>
          <a:prstGeom prst="rect">
            <a:avLst/>
          </a:prstGeom>
        </p:spPr>
        <p:txBody>
          <a:bodyPr wrap="none">
            <a:spAutoFit/>
          </a:bodyPr>
          <a:lstStyle/>
          <a:p>
            <a:r>
              <a:rPr lang="zh-CN" altLang="zh-CN" sz="1600" dirty="0"/>
              <a:t>时间序列预测及数据</a:t>
            </a:r>
            <a:r>
              <a:rPr lang="zh-CN" altLang="zh-CN" sz="1600" dirty="0" smtClean="0"/>
              <a:t>挖掘</a:t>
            </a:r>
            <a:r>
              <a:rPr lang="zh-CN" altLang="en-US" sz="1600" dirty="0" smtClean="0"/>
              <a:t>分类</a:t>
            </a:r>
            <a:endParaRPr lang="zh-CN" altLang="en-US" sz="1600" dirty="0"/>
          </a:p>
        </p:txBody>
      </p:sp>
      <p:pic>
        <p:nvPicPr>
          <p:cNvPr id="5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6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3.5.1 </a:t>
            </a:r>
            <a:r>
              <a:rPr lang="zh-CN" altLang="zh-CN" dirty="0" smtClean="0"/>
              <a:t>预测</a:t>
            </a:r>
            <a:r>
              <a:rPr lang="zh-CN" altLang="zh-CN" dirty="0"/>
              <a:t>与预测模型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5" name="矩形 14"/>
          <p:cNvSpPr/>
          <p:nvPr/>
        </p:nvSpPr>
        <p:spPr>
          <a:xfrm>
            <a:off x="479647" y="1320284"/>
            <a:ext cx="1415772" cy="338554"/>
          </a:xfrm>
          <a:prstGeom prst="rect">
            <a:avLst/>
          </a:prstGeom>
        </p:spPr>
        <p:txBody>
          <a:bodyPr wrap="none">
            <a:spAutoFit/>
          </a:bodyPr>
          <a:lstStyle/>
          <a:p>
            <a:r>
              <a:rPr lang="zh-CN" altLang="en-US" sz="1600" dirty="0" smtClean="0"/>
              <a:t>预测方案分类</a:t>
            </a:r>
            <a:endParaRPr lang="zh-CN" altLang="en-US" sz="1600" dirty="0"/>
          </a:p>
        </p:txBody>
      </p:sp>
      <p:grpSp>
        <p:nvGrpSpPr>
          <p:cNvPr id="10" name="组合 9"/>
          <p:cNvGrpSpPr/>
          <p:nvPr/>
        </p:nvGrpSpPr>
        <p:grpSpPr>
          <a:xfrm>
            <a:off x="1227179" y="1832267"/>
            <a:ext cx="7106116" cy="1405597"/>
            <a:chOff x="2001121" y="1896296"/>
            <a:chExt cx="4795605" cy="1168139"/>
          </a:xfrm>
        </p:grpSpPr>
        <p:sp>
          <p:nvSpPr>
            <p:cNvPr id="14" name="矩形 13"/>
            <p:cNvSpPr/>
            <p:nvPr/>
          </p:nvSpPr>
          <p:spPr>
            <a:xfrm>
              <a:off x="2001121" y="1896296"/>
              <a:ext cx="769129" cy="1168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矩形 11"/>
            <p:cNvSpPr/>
            <p:nvPr/>
          </p:nvSpPr>
          <p:spPr>
            <a:xfrm>
              <a:off x="3140724" y="1896296"/>
              <a:ext cx="1962936" cy="32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4" name="矩形 33"/>
            <p:cNvSpPr/>
            <p:nvPr/>
          </p:nvSpPr>
          <p:spPr>
            <a:xfrm>
              <a:off x="3140724" y="2313528"/>
              <a:ext cx="1962936" cy="32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0" name="矩形 29"/>
            <p:cNvSpPr/>
            <p:nvPr/>
          </p:nvSpPr>
          <p:spPr>
            <a:xfrm>
              <a:off x="3184459" y="2316719"/>
              <a:ext cx="3612267" cy="281360"/>
            </a:xfrm>
            <a:prstGeom prst="rect">
              <a:avLst/>
            </a:prstGeom>
            <a:noFill/>
          </p:spPr>
          <p:txBody>
            <a:bodyPr wrap="square">
              <a:spAutoFit/>
            </a:bodyPr>
            <a:lstStyle/>
            <a:p>
              <a:r>
                <a:rPr lang="zh-CN" altLang="zh-CN" sz="1600" dirty="0">
                  <a:solidFill>
                    <a:schemeClr val="bg1"/>
                  </a:solidFill>
                </a:rPr>
                <a:t>时间序列预测</a:t>
              </a:r>
              <a:endParaRPr lang="zh-CN" altLang="en-US" sz="1600" dirty="0">
                <a:solidFill>
                  <a:schemeClr val="bg1"/>
                </a:solidFill>
              </a:endParaRPr>
            </a:p>
          </p:txBody>
        </p:sp>
        <p:sp>
          <p:nvSpPr>
            <p:cNvPr id="31" name="矩形 30"/>
            <p:cNvSpPr/>
            <p:nvPr/>
          </p:nvSpPr>
          <p:spPr>
            <a:xfrm>
              <a:off x="3184459" y="1909012"/>
              <a:ext cx="3612267" cy="281360"/>
            </a:xfrm>
            <a:prstGeom prst="rect">
              <a:avLst/>
            </a:prstGeom>
            <a:noFill/>
          </p:spPr>
          <p:txBody>
            <a:bodyPr wrap="square">
              <a:spAutoFit/>
            </a:bodyPr>
            <a:lstStyle/>
            <a:p>
              <a:r>
                <a:rPr lang="zh-CN" altLang="zh-CN" sz="1600" dirty="0">
                  <a:solidFill>
                    <a:schemeClr val="bg1"/>
                  </a:solidFill>
                </a:rPr>
                <a:t>定性预测方法</a:t>
              </a:r>
              <a:endParaRPr lang="zh-CN" altLang="en-US" sz="1600" dirty="0">
                <a:solidFill>
                  <a:schemeClr val="bg1"/>
                </a:solidFill>
              </a:endParaRPr>
            </a:p>
          </p:txBody>
        </p:sp>
        <p:sp>
          <p:nvSpPr>
            <p:cNvPr id="32" name="矩形 31"/>
            <p:cNvSpPr/>
            <p:nvPr/>
          </p:nvSpPr>
          <p:spPr>
            <a:xfrm>
              <a:off x="2929221" y="1896296"/>
              <a:ext cx="93216" cy="320493"/>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5" name="矩形 34"/>
            <p:cNvSpPr/>
            <p:nvPr/>
          </p:nvSpPr>
          <p:spPr>
            <a:xfrm>
              <a:off x="2929221" y="2316719"/>
              <a:ext cx="93216" cy="31808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3" name="矩形 12"/>
            <p:cNvSpPr/>
            <p:nvPr/>
          </p:nvSpPr>
          <p:spPr>
            <a:xfrm>
              <a:off x="2001121" y="2152004"/>
              <a:ext cx="769129" cy="690610"/>
            </a:xfrm>
            <a:prstGeom prst="rect">
              <a:avLst/>
            </a:prstGeom>
          </p:spPr>
          <p:txBody>
            <a:bodyPr wrap="square">
              <a:spAutoFit/>
            </a:bodyPr>
            <a:lstStyle/>
            <a:p>
              <a:pPr algn="ctr"/>
              <a:r>
                <a:rPr lang="zh-CN" altLang="zh-CN" sz="1600" b="1" dirty="0" smtClean="0">
                  <a:solidFill>
                    <a:schemeClr val="bg1"/>
                  </a:solidFill>
                </a:rPr>
                <a:t>依据</a:t>
              </a:r>
              <a:r>
                <a:rPr lang="zh-CN" altLang="en-US" sz="1600" b="1" dirty="0" smtClean="0">
                  <a:solidFill>
                    <a:schemeClr val="bg1"/>
                  </a:solidFill>
                </a:rPr>
                <a:t>预测方法的性质</a:t>
              </a:r>
              <a:endParaRPr lang="zh-CN" altLang="en-US" sz="1600" b="1" dirty="0">
                <a:solidFill>
                  <a:schemeClr val="bg1"/>
                </a:solidFill>
              </a:endParaRPr>
            </a:p>
          </p:txBody>
        </p:sp>
        <p:sp>
          <p:nvSpPr>
            <p:cNvPr id="57" name="矩形 56"/>
            <p:cNvSpPr/>
            <p:nvPr/>
          </p:nvSpPr>
          <p:spPr>
            <a:xfrm>
              <a:off x="3140724" y="2743164"/>
              <a:ext cx="1962936" cy="32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8" name="矩形 57"/>
            <p:cNvSpPr/>
            <p:nvPr/>
          </p:nvSpPr>
          <p:spPr>
            <a:xfrm>
              <a:off x="3184459" y="2746355"/>
              <a:ext cx="3612267" cy="281360"/>
            </a:xfrm>
            <a:prstGeom prst="rect">
              <a:avLst/>
            </a:prstGeom>
            <a:noFill/>
          </p:spPr>
          <p:txBody>
            <a:bodyPr wrap="square">
              <a:spAutoFit/>
            </a:bodyPr>
            <a:lstStyle/>
            <a:p>
              <a:r>
                <a:rPr lang="zh-CN" altLang="zh-CN" sz="1600" dirty="0">
                  <a:solidFill>
                    <a:schemeClr val="bg1"/>
                  </a:solidFill>
                </a:rPr>
                <a:t>因果关系预测</a:t>
              </a:r>
              <a:endParaRPr lang="zh-CN" altLang="en-US" sz="1600" dirty="0">
                <a:solidFill>
                  <a:schemeClr val="bg1"/>
                </a:solidFill>
              </a:endParaRPr>
            </a:p>
          </p:txBody>
        </p:sp>
        <p:sp>
          <p:nvSpPr>
            <p:cNvPr id="59" name="矩形 58"/>
            <p:cNvSpPr/>
            <p:nvPr/>
          </p:nvSpPr>
          <p:spPr>
            <a:xfrm>
              <a:off x="2929221" y="2746355"/>
              <a:ext cx="93216" cy="31808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grpSp>
        <p:nvGrpSpPr>
          <p:cNvPr id="3" name="组合 2"/>
          <p:cNvGrpSpPr/>
          <p:nvPr/>
        </p:nvGrpSpPr>
        <p:grpSpPr>
          <a:xfrm>
            <a:off x="837873" y="3646132"/>
            <a:ext cx="769129" cy="1847361"/>
            <a:chOff x="470822" y="3840142"/>
            <a:chExt cx="769129" cy="1847361"/>
          </a:xfrm>
        </p:grpSpPr>
        <p:sp>
          <p:nvSpPr>
            <p:cNvPr id="67" name="矩形 66"/>
            <p:cNvSpPr/>
            <p:nvPr/>
          </p:nvSpPr>
          <p:spPr>
            <a:xfrm>
              <a:off x="470822" y="3840142"/>
              <a:ext cx="769129" cy="18473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479646" y="4140732"/>
              <a:ext cx="751480" cy="1323439"/>
            </a:xfrm>
            <a:prstGeom prst="rect">
              <a:avLst/>
            </a:prstGeom>
          </p:spPr>
          <p:txBody>
            <a:bodyPr wrap="square">
              <a:spAutoFit/>
            </a:bodyPr>
            <a:lstStyle/>
            <a:p>
              <a:pPr algn="ctr"/>
              <a:r>
                <a:rPr lang="zh-CN" altLang="zh-CN" sz="1600" dirty="0">
                  <a:solidFill>
                    <a:schemeClr val="bg1"/>
                  </a:solidFill>
                </a:rPr>
                <a:t>时间序列的统计</a:t>
              </a:r>
              <a:r>
                <a:rPr lang="zh-CN" altLang="zh-CN" sz="1600" dirty="0" smtClean="0">
                  <a:solidFill>
                    <a:schemeClr val="bg1"/>
                  </a:solidFill>
                </a:rPr>
                <a:t>特征</a:t>
              </a:r>
              <a:endParaRPr lang="zh-CN" altLang="en-US" sz="1600" dirty="0">
                <a:solidFill>
                  <a:schemeClr val="bg1"/>
                </a:solidFill>
              </a:endParaRPr>
            </a:p>
          </p:txBody>
        </p:sp>
      </p:grpSp>
      <p:sp>
        <p:nvSpPr>
          <p:cNvPr id="60" name="矩形 59"/>
          <p:cNvSpPr/>
          <p:nvPr/>
        </p:nvSpPr>
        <p:spPr>
          <a:xfrm>
            <a:off x="1997394" y="3654397"/>
            <a:ext cx="2287512"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997395" y="3687913"/>
            <a:ext cx="1337226" cy="338554"/>
          </a:xfrm>
          <a:prstGeom prst="rect">
            <a:avLst/>
          </a:prstGeom>
        </p:spPr>
        <p:txBody>
          <a:bodyPr wrap="none">
            <a:spAutoFit/>
          </a:bodyPr>
          <a:lstStyle/>
          <a:p>
            <a:r>
              <a:rPr lang="en-US" altLang="zh-CN" sz="1600" b="1" dirty="0">
                <a:solidFill>
                  <a:schemeClr val="bg1"/>
                </a:solidFill>
              </a:rPr>
              <a:t>1</a:t>
            </a:r>
            <a:r>
              <a:rPr lang="zh-CN" altLang="zh-CN" sz="1600" b="1" dirty="0" smtClean="0">
                <a:solidFill>
                  <a:schemeClr val="bg1"/>
                </a:solidFill>
              </a:rPr>
              <a:t>）</a:t>
            </a:r>
            <a:r>
              <a:rPr lang="zh-CN" altLang="zh-CN" sz="1600" b="1" dirty="0">
                <a:solidFill>
                  <a:schemeClr val="bg1"/>
                </a:solidFill>
              </a:rPr>
              <a:t>均值函数</a:t>
            </a:r>
            <a:endParaRPr lang="zh-CN" altLang="en-US" sz="1600" b="1"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4614202" y="3654397"/>
          <a:ext cx="1942205" cy="406813"/>
        </p:xfrm>
        <a:graphic>
          <a:graphicData uri="http://schemas.openxmlformats.org/presentationml/2006/ole">
            <mc:AlternateContent xmlns:mc="http://schemas.openxmlformats.org/markup-compatibility/2006">
              <mc:Choice xmlns:v="urn:schemas-microsoft-com:vml" Requires="v">
                <p:oleObj spid="_x0000_s22560" name="" r:id="rId1" imgW="1409065" imgH="292100" progId="Equation.DSMT4">
                  <p:embed/>
                </p:oleObj>
              </mc:Choice>
              <mc:Fallback>
                <p:oleObj name="" r:id="rId1" imgW="1409065" imgH="292100" progId="Equation.DSMT4">
                  <p:embed/>
                  <p:pic>
                    <p:nvPicPr>
                      <p:cNvPr id="0" name="图片 225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202" y="3654397"/>
                        <a:ext cx="1942205" cy="406813"/>
                      </a:xfrm>
                      <a:prstGeom prst="rect">
                        <a:avLst/>
                      </a:prstGeom>
                      <a:noFill/>
                    </p:spPr>
                  </p:pic>
                </p:oleObj>
              </mc:Fallback>
            </mc:AlternateContent>
          </a:graphicData>
        </a:graphic>
      </p:graphicFrame>
      <p:sp>
        <p:nvSpPr>
          <p:cNvPr id="62" name="矩形 61"/>
          <p:cNvSpPr/>
          <p:nvPr/>
        </p:nvSpPr>
        <p:spPr>
          <a:xfrm>
            <a:off x="1997395" y="4385874"/>
            <a:ext cx="2287512"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997395" y="4416354"/>
            <a:ext cx="1747594" cy="338554"/>
          </a:xfrm>
          <a:prstGeom prst="rect">
            <a:avLst/>
          </a:prstGeom>
        </p:spPr>
        <p:txBody>
          <a:bodyPr wrap="none">
            <a:spAutoFit/>
          </a:bodyPr>
          <a:lstStyle/>
          <a:p>
            <a:r>
              <a:rPr lang="en-US" altLang="zh-CN" sz="1600" b="1" dirty="0" smtClean="0">
                <a:solidFill>
                  <a:schemeClr val="bg1"/>
                </a:solidFill>
              </a:rPr>
              <a:t>2</a:t>
            </a:r>
            <a:r>
              <a:rPr lang="zh-CN" altLang="zh-CN" sz="1600" b="1" dirty="0" smtClean="0">
                <a:solidFill>
                  <a:schemeClr val="bg1"/>
                </a:solidFill>
              </a:rPr>
              <a:t>）</a:t>
            </a:r>
            <a:r>
              <a:rPr lang="zh-CN" altLang="zh-CN" sz="1600" b="1" dirty="0">
                <a:solidFill>
                  <a:schemeClr val="bg1"/>
                </a:solidFill>
              </a:rPr>
              <a:t>自协方差函数</a:t>
            </a:r>
            <a:endParaRPr lang="zh-CN" altLang="en-US" sz="1600" b="1" dirty="0">
              <a:solidFill>
                <a:schemeClr val="bg1"/>
              </a:solidFill>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4589330" y="4385874"/>
          <a:ext cx="3390005" cy="327605"/>
        </p:xfrm>
        <a:graphic>
          <a:graphicData uri="http://schemas.openxmlformats.org/presentationml/2006/ole">
            <mc:AlternateContent xmlns:mc="http://schemas.openxmlformats.org/markup-compatibility/2006">
              <mc:Choice xmlns:v="urn:schemas-microsoft-com:vml" Requires="v">
                <p:oleObj spid="_x0000_s22561" name="" r:id="rId3" imgW="2260600" imgH="215900" progId="Equation.DSMT4">
                  <p:embed/>
                </p:oleObj>
              </mc:Choice>
              <mc:Fallback>
                <p:oleObj name="" r:id="rId3" imgW="2260600" imgH="215900" progId="Equation.DSMT4">
                  <p:embed/>
                  <p:pic>
                    <p:nvPicPr>
                      <p:cNvPr id="0" name="图片 225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330" y="4385874"/>
                        <a:ext cx="3390005" cy="327605"/>
                      </a:xfrm>
                      <a:prstGeom prst="rect">
                        <a:avLst/>
                      </a:prstGeom>
                      <a:noFill/>
                    </p:spPr>
                  </p:pic>
                </p:oleObj>
              </mc:Fallback>
            </mc:AlternateContent>
          </a:graphicData>
        </a:graphic>
      </p:graphicFrame>
      <p:sp>
        <p:nvSpPr>
          <p:cNvPr id="64" name="矩形 63"/>
          <p:cNvSpPr/>
          <p:nvPr/>
        </p:nvSpPr>
        <p:spPr>
          <a:xfrm>
            <a:off x="1997395" y="5088776"/>
            <a:ext cx="2287512"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997395" y="5119256"/>
            <a:ext cx="1542410" cy="338554"/>
          </a:xfrm>
          <a:prstGeom prst="rect">
            <a:avLst/>
          </a:prstGeom>
        </p:spPr>
        <p:txBody>
          <a:bodyPr wrap="none">
            <a:spAutoFit/>
          </a:bodyPr>
          <a:lstStyle/>
          <a:p>
            <a:r>
              <a:rPr lang="en-US" altLang="zh-CN" sz="1600" b="1" dirty="0">
                <a:solidFill>
                  <a:schemeClr val="bg1"/>
                </a:solidFill>
              </a:rPr>
              <a:t>3</a:t>
            </a:r>
            <a:r>
              <a:rPr lang="zh-CN" altLang="zh-CN" sz="1600" b="1" dirty="0">
                <a:solidFill>
                  <a:schemeClr val="bg1"/>
                </a:solidFill>
              </a:rPr>
              <a:t>）自相关函数</a:t>
            </a:r>
            <a:endParaRPr lang="zh-CN" altLang="en-US" sz="1600" b="1" dirty="0">
              <a:solidFill>
                <a:schemeClr val="bg1"/>
              </a:solidFill>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6" name="对象 15"/>
          <p:cNvGraphicFramePr>
            <a:graphicFrameLocks noChangeAspect="1"/>
          </p:cNvGraphicFramePr>
          <p:nvPr/>
        </p:nvGraphicFramePr>
        <p:xfrm>
          <a:off x="4551139" y="4965363"/>
          <a:ext cx="1571626" cy="646339"/>
        </p:xfrm>
        <a:graphic>
          <a:graphicData uri="http://schemas.openxmlformats.org/presentationml/2006/ole">
            <mc:AlternateContent xmlns:mc="http://schemas.openxmlformats.org/markup-compatibility/2006">
              <mc:Choice xmlns:v="urn:schemas-microsoft-com:vml" Requires="v">
                <p:oleObj spid="_x0000_s22562" name="" r:id="rId5" imgW="812165" imgH="431800" progId="Equation.DSMT4">
                  <p:embed/>
                </p:oleObj>
              </mc:Choice>
              <mc:Fallback>
                <p:oleObj name="" r:id="rId5" imgW="812165" imgH="431800" progId="Equation.DSMT4">
                  <p:embed/>
                  <p:pic>
                    <p:nvPicPr>
                      <p:cNvPr id="0" name="图片 225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1139" y="4965363"/>
                        <a:ext cx="1571626" cy="646339"/>
                      </a:xfrm>
                      <a:prstGeom prst="rect">
                        <a:avLst/>
                      </a:prstGeom>
                      <a:noFill/>
                    </p:spPr>
                  </p:pic>
                </p:oleObj>
              </mc:Fallback>
            </mc:AlternateContent>
          </a:graphicData>
        </a:graphic>
      </p:graphicFrame>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1"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3.5.1 </a:t>
            </a:r>
            <a:r>
              <a:rPr lang="zh-CN" altLang="zh-CN" dirty="0" smtClean="0"/>
              <a:t>预测</a:t>
            </a:r>
            <a:r>
              <a:rPr lang="zh-CN" altLang="zh-CN" dirty="0"/>
              <a:t>与预测模型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3" name="组合 2"/>
          <p:cNvGrpSpPr/>
          <p:nvPr/>
        </p:nvGrpSpPr>
        <p:grpSpPr>
          <a:xfrm>
            <a:off x="1339793" y="2447030"/>
            <a:ext cx="2611220" cy="405586"/>
            <a:chOff x="1315461" y="3646132"/>
            <a:chExt cx="2611220" cy="405586"/>
          </a:xfrm>
        </p:grpSpPr>
        <p:sp>
          <p:nvSpPr>
            <p:cNvPr id="76" name="矩形 75"/>
            <p:cNvSpPr/>
            <p:nvPr/>
          </p:nvSpPr>
          <p:spPr>
            <a:xfrm>
              <a:off x="1315461" y="3646132"/>
              <a:ext cx="2611220"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315463" y="3679648"/>
              <a:ext cx="1542410" cy="338554"/>
            </a:xfrm>
            <a:prstGeom prst="rect">
              <a:avLst/>
            </a:prstGeom>
          </p:spPr>
          <p:txBody>
            <a:bodyPr wrap="none">
              <a:spAutoFit/>
            </a:bodyPr>
            <a:lstStyle/>
            <a:p>
              <a:r>
                <a:rPr lang="en-US" altLang="zh-CN" sz="1600" b="1" dirty="0">
                  <a:solidFill>
                    <a:schemeClr val="bg1"/>
                  </a:solidFill>
                </a:rPr>
                <a:t>1</a:t>
              </a:r>
              <a:r>
                <a:rPr lang="zh-CN" altLang="zh-CN" sz="1600" b="1" dirty="0" smtClean="0">
                  <a:solidFill>
                    <a:schemeClr val="bg1"/>
                  </a:solidFill>
                </a:rPr>
                <a:t>）</a:t>
              </a:r>
              <a:r>
                <a:rPr lang="zh-CN" altLang="zh-CN" sz="1600" b="1" dirty="0">
                  <a:solidFill>
                    <a:schemeClr val="bg1"/>
                  </a:solidFill>
                </a:rPr>
                <a:t>自回归模型</a:t>
              </a:r>
              <a:endParaRPr lang="zh-CN" altLang="en-US" sz="1600" b="1" dirty="0">
                <a:solidFill>
                  <a:schemeClr val="bg1"/>
                </a:solidFill>
              </a:endParaRPr>
            </a:p>
          </p:txBody>
        </p:sp>
      </p:grpSp>
      <p:grpSp>
        <p:nvGrpSpPr>
          <p:cNvPr id="10" name="组合 9"/>
          <p:cNvGrpSpPr/>
          <p:nvPr/>
        </p:nvGrpSpPr>
        <p:grpSpPr>
          <a:xfrm>
            <a:off x="1339793" y="3167917"/>
            <a:ext cx="2611220" cy="405586"/>
            <a:chOff x="1322438" y="4395395"/>
            <a:chExt cx="2611220" cy="405586"/>
          </a:xfrm>
        </p:grpSpPr>
        <p:sp>
          <p:nvSpPr>
            <p:cNvPr id="78" name="矩形 77"/>
            <p:cNvSpPr/>
            <p:nvPr/>
          </p:nvSpPr>
          <p:spPr>
            <a:xfrm>
              <a:off x="1322438" y="4395395"/>
              <a:ext cx="2611220"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79" name="矩形 78"/>
            <p:cNvSpPr/>
            <p:nvPr/>
          </p:nvSpPr>
          <p:spPr>
            <a:xfrm>
              <a:off x="1322439" y="4425875"/>
              <a:ext cx="1747594" cy="338554"/>
            </a:xfrm>
            <a:prstGeom prst="rect">
              <a:avLst/>
            </a:prstGeom>
          </p:spPr>
          <p:txBody>
            <a:bodyPr wrap="none">
              <a:spAutoFit/>
            </a:bodyPr>
            <a:lstStyle/>
            <a:p>
              <a:r>
                <a:rPr lang="en-US" altLang="zh-CN" sz="1600" b="1" dirty="0" smtClean="0">
                  <a:solidFill>
                    <a:schemeClr val="bg1"/>
                  </a:solidFill>
                </a:rPr>
                <a:t>2</a:t>
              </a:r>
              <a:r>
                <a:rPr lang="zh-CN" altLang="zh-CN" sz="1600" b="1" dirty="0" smtClean="0">
                  <a:solidFill>
                    <a:schemeClr val="bg1"/>
                  </a:solidFill>
                </a:rPr>
                <a:t>）</a:t>
              </a:r>
              <a:r>
                <a:rPr lang="zh-CN" altLang="zh-CN" sz="1600" b="1" dirty="0">
                  <a:solidFill>
                    <a:schemeClr val="bg1"/>
                  </a:solidFill>
                </a:rPr>
                <a:t>移动平均模型</a:t>
              </a:r>
              <a:endParaRPr lang="zh-CN" altLang="en-US" sz="1600" b="1" dirty="0">
                <a:solidFill>
                  <a:schemeClr val="bg1"/>
                </a:solidFill>
              </a:endParaRPr>
            </a:p>
          </p:txBody>
        </p:sp>
      </p:grpSp>
      <p:grpSp>
        <p:nvGrpSpPr>
          <p:cNvPr id="11" name="组合 10"/>
          <p:cNvGrpSpPr/>
          <p:nvPr/>
        </p:nvGrpSpPr>
        <p:grpSpPr>
          <a:xfrm>
            <a:off x="1346770" y="3888805"/>
            <a:ext cx="2611220" cy="405586"/>
            <a:chOff x="1322438" y="5087907"/>
            <a:chExt cx="2611220" cy="405586"/>
          </a:xfrm>
        </p:grpSpPr>
        <p:sp>
          <p:nvSpPr>
            <p:cNvPr id="80" name="矩形 79"/>
            <p:cNvSpPr/>
            <p:nvPr/>
          </p:nvSpPr>
          <p:spPr>
            <a:xfrm>
              <a:off x="1322438" y="5087907"/>
              <a:ext cx="2611220"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81" name="矩形 80"/>
            <p:cNvSpPr/>
            <p:nvPr/>
          </p:nvSpPr>
          <p:spPr>
            <a:xfrm>
              <a:off x="1322439" y="5118387"/>
              <a:ext cx="2363147" cy="338554"/>
            </a:xfrm>
            <a:prstGeom prst="rect">
              <a:avLst/>
            </a:prstGeom>
          </p:spPr>
          <p:txBody>
            <a:bodyPr wrap="none">
              <a:spAutoFit/>
            </a:bodyPr>
            <a:lstStyle/>
            <a:p>
              <a:r>
                <a:rPr lang="en-US" altLang="zh-CN" sz="1600" b="1" dirty="0">
                  <a:solidFill>
                    <a:schemeClr val="bg1"/>
                  </a:solidFill>
                </a:rPr>
                <a:t>3</a:t>
              </a:r>
              <a:r>
                <a:rPr lang="zh-CN" altLang="zh-CN" sz="1600" b="1" dirty="0" smtClean="0">
                  <a:solidFill>
                    <a:schemeClr val="bg1"/>
                  </a:solidFill>
                </a:rPr>
                <a:t>）</a:t>
              </a:r>
              <a:r>
                <a:rPr lang="zh-CN" altLang="zh-CN" sz="1600" b="1" dirty="0">
                  <a:solidFill>
                    <a:schemeClr val="bg1"/>
                  </a:solidFill>
                </a:rPr>
                <a:t>自回归移动平均模型</a:t>
              </a:r>
              <a:endParaRPr lang="zh-CN" altLang="en-US" sz="1600" b="1" dirty="0">
                <a:solidFill>
                  <a:schemeClr val="bg1"/>
                </a:solidFill>
              </a:endParaRPr>
            </a:p>
          </p:txBody>
        </p:sp>
      </p:gr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8" name="对象 17"/>
          <p:cNvGraphicFramePr>
            <a:graphicFrameLocks noChangeAspect="1"/>
          </p:cNvGraphicFramePr>
          <p:nvPr/>
        </p:nvGraphicFramePr>
        <p:xfrm>
          <a:off x="4056581" y="2447030"/>
          <a:ext cx="3084423" cy="338019"/>
        </p:xfrm>
        <a:graphic>
          <a:graphicData uri="http://schemas.openxmlformats.org/presentationml/2006/ole">
            <mc:AlternateContent xmlns:mc="http://schemas.openxmlformats.org/markup-compatibility/2006">
              <mc:Choice xmlns:v="urn:schemas-microsoft-com:vml" Requires="v">
                <p:oleObj spid="_x0000_s16520" name="" r:id="rId1" imgW="2082800" imgH="228600" progId="Equation.DSMT4">
                  <p:embed/>
                </p:oleObj>
              </mc:Choice>
              <mc:Fallback>
                <p:oleObj name="" r:id="rId1" imgW="2082800" imgH="228600" progId="Equation.DSMT4">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581" y="2447030"/>
                        <a:ext cx="3084423" cy="338019"/>
                      </a:xfrm>
                      <a:prstGeom prst="rect">
                        <a:avLst/>
                      </a:prstGeom>
                      <a:noFill/>
                    </p:spPr>
                  </p:pic>
                </p:oleObj>
              </mc:Fallback>
            </mc:AlternateContent>
          </a:graphicData>
        </a:graphic>
      </p:graphicFrame>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4" name="对象 23"/>
          <p:cNvGraphicFramePr>
            <a:graphicFrameLocks noChangeAspect="1"/>
          </p:cNvGraphicFramePr>
          <p:nvPr/>
        </p:nvGraphicFramePr>
        <p:xfrm>
          <a:off x="4080426" y="3185616"/>
          <a:ext cx="3100316" cy="370187"/>
        </p:xfrm>
        <a:graphic>
          <a:graphicData uri="http://schemas.openxmlformats.org/presentationml/2006/ole">
            <mc:AlternateContent xmlns:mc="http://schemas.openxmlformats.org/markup-compatibility/2006">
              <mc:Choice xmlns:v="urn:schemas-microsoft-com:vml" Requires="v">
                <p:oleObj spid="_x0000_s16521" name="" r:id="rId3" imgW="1917700" imgH="228600" progId="Equation.DSMT4">
                  <p:embed/>
                </p:oleObj>
              </mc:Choice>
              <mc:Fallback>
                <p:oleObj name="" r:id="rId3" imgW="1917700" imgH="2286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426" y="3185616"/>
                        <a:ext cx="3100316" cy="370187"/>
                      </a:xfrm>
                      <a:prstGeom prst="rect">
                        <a:avLst/>
                      </a:prstGeom>
                      <a:noFill/>
                    </p:spPr>
                  </p:pic>
                </p:oleObj>
              </mc:Fallback>
            </mc:AlternateContent>
          </a:graphicData>
        </a:graphic>
      </p:graphicFrame>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3" name="对象 32"/>
          <p:cNvGraphicFramePr>
            <a:graphicFrameLocks noChangeAspect="1"/>
          </p:cNvGraphicFramePr>
          <p:nvPr/>
        </p:nvGraphicFramePr>
        <p:xfrm>
          <a:off x="4117245" y="3945508"/>
          <a:ext cx="4626183" cy="292180"/>
        </p:xfrm>
        <a:graphic>
          <a:graphicData uri="http://schemas.openxmlformats.org/presentationml/2006/ole">
            <mc:AlternateContent xmlns:mc="http://schemas.openxmlformats.org/markup-compatibility/2006">
              <mc:Choice xmlns:v="urn:schemas-microsoft-com:vml" Requires="v">
                <p:oleObj spid="_x0000_s16522" name="" r:id="rId5" imgW="3619500" imgH="228600" progId="Equation.DSMT4">
                  <p:embed/>
                </p:oleObj>
              </mc:Choice>
              <mc:Fallback>
                <p:oleObj name="" r:id="rId5" imgW="3619500" imgH="228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245" y="3945508"/>
                        <a:ext cx="4626183" cy="292180"/>
                      </a:xfrm>
                      <a:prstGeom prst="rect">
                        <a:avLst/>
                      </a:prstGeom>
                      <a:noFill/>
                    </p:spPr>
                  </p:pic>
                </p:oleObj>
              </mc:Fallback>
            </mc:AlternateContent>
          </a:graphicData>
        </a:graphic>
      </p:graphicFrame>
      <p:pic>
        <p:nvPicPr>
          <p:cNvPr id="51"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67" name="组合 66"/>
          <p:cNvGrpSpPr/>
          <p:nvPr/>
        </p:nvGrpSpPr>
        <p:grpSpPr>
          <a:xfrm>
            <a:off x="503979" y="2447030"/>
            <a:ext cx="633919" cy="1847361"/>
            <a:chOff x="470822" y="3840142"/>
            <a:chExt cx="769129" cy="1847361"/>
          </a:xfrm>
        </p:grpSpPr>
        <p:sp>
          <p:nvSpPr>
            <p:cNvPr id="68" name="矩形 67"/>
            <p:cNvSpPr/>
            <p:nvPr/>
          </p:nvSpPr>
          <p:spPr>
            <a:xfrm>
              <a:off x="470822" y="3840142"/>
              <a:ext cx="769129" cy="18473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矩形 68"/>
            <p:cNvSpPr/>
            <p:nvPr/>
          </p:nvSpPr>
          <p:spPr>
            <a:xfrm>
              <a:off x="479646" y="4348323"/>
              <a:ext cx="751480" cy="830997"/>
            </a:xfrm>
            <a:prstGeom prst="rect">
              <a:avLst/>
            </a:prstGeom>
          </p:spPr>
          <p:txBody>
            <a:bodyPr wrap="square">
              <a:spAutoFit/>
            </a:bodyPr>
            <a:lstStyle/>
            <a:p>
              <a:pPr algn="ctr"/>
              <a:r>
                <a:rPr lang="zh-CN" altLang="zh-CN" sz="1600" dirty="0">
                  <a:solidFill>
                    <a:schemeClr val="bg1"/>
                  </a:solidFill>
                </a:rPr>
                <a:t>时间序列</a:t>
              </a:r>
              <a:r>
                <a:rPr lang="zh-CN" altLang="en-US" sz="1600" dirty="0">
                  <a:solidFill>
                    <a:schemeClr val="bg1"/>
                  </a:solidFill>
                </a:rPr>
                <a:t>模型</a:t>
              </a:r>
              <a:endParaRPr lang="zh-CN" altLang="en-US" sz="1600" dirty="0">
                <a:solidFill>
                  <a:schemeClr val="bg1"/>
                </a:solidFill>
              </a:endParaRPr>
            </a:p>
          </p:txBody>
        </p:sp>
      </p:grpSp>
      <p:sp>
        <p:nvSpPr>
          <p:cNvPr id="84" name="矩形 83"/>
          <p:cNvSpPr/>
          <p:nvPr/>
        </p:nvSpPr>
        <p:spPr>
          <a:xfrm>
            <a:off x="479647" y="1320284"/>
            <a:ext cx="1415772" cy="338554"/>
          </a:xfrm>
          <a:prstGeom prst="rect">
            <a:avLst/>
          </a:prstGeom>
        </p:spPr>
        <p:txBody>
          <a:bodyPr wrap="none">
            <a:spAutoFit/>
          </a:bodyPr>
          <a:lstStyle/>
          <a:p>
            <a:r>
              <a:rPr lang="zh-CN" altLang="en-US" sz="1600" dirty="0" smtClean="0"/>
              <a:t>预测方案分类</a:t>
            </a:r>
            <a:endParaRPr lang="zh-CN"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4600"/>
            <a:chOff x="365180" y="3011163"/>
            <a:chExt cx="8414657" cy="3784600"/>
          </a:xfrm>
        </p:grpSpPr>
        <p:sp>
          <p:nvSpPr>
            <p:cNvPr id="14" name="文本框 3"/>
            <p:cNvSpPr txBox="1"/>
            <p:nvPr/>
          </p:nvSpPr>
          <p:spPr>
            <a:xfrm>
              <a:off x="365180" y="3011163"/>
              <a:ext cx="8414657" cy="3784600"/>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被全国高校普遍采用，被引用量在国内计算机图书类排名居前。创办了知名的中国云计算（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154757" cy="369332"/>
          </a:xfrm>
          <a:prstGeom prst="rect">
            <a:avLst/>
          </a:prstGeom>
        </p:spPr>
        <p:txBody>
          <a:bodyPr wrap="none">
            <a:spAutoFit/>
          </a:bodyPr>
          <a:lstStyle/>
          <a:p>
            <a:r>
              <a:rPr lang="en-US" altLang="zh-CN" dirty="0" smtClean="0"/>
              <a:t>3.5.2 </a:t>
            </a:r>
            <a:r>
              <a:rPr lang="zh-CN" altLang="zh-CN" dirty="0" smtClean="0"/>
              <a:t>时间序列</a:t>
            </a:r>
            <a:r>
              <a:rPr lang="zh-CN" altLang="zh-CN" dirty="0"/>
              <a:t>预测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矩形 2"/>
          <p:cNvSpPr/>
          <p:nvPr/>
        </p:nvSpPr>
        <p:spPr>
          <a:xfrm>
            <a:off x="508958" y="1353919"/>
            <a:ext cx="7915326" cy="307777"/>
          </a:xfrm>
          <a:prstGeom prst="rect">
            <a:avLst/>
          </a:prstGeom>
        </p:spPr>
        <p:txBody>
          <a:bodyPr wrap="square">
            <a:spAutoFit/>
          </a:bodyPr>
          <a:lstStyle/>
          <a:p>
            <a:r>
              <a:rPr lang="zh-CN" altLang="zh-CN" sz="1400" dirty="0" smtClean="0"/>
              <a:t>时间序列：</a:t>
            </a:r>
            <a:r>
              <a:rPr lang="zh-CN" altLang="zh-CN" sz="1400" dirty="0"/>
              <a:t>对按时间顺序排列而成的观测值集合，进行数据的预测或预估。</a:t>
            </a:r>
            <a:endParaRPr lang="zh-CN" altLang="en-US" sz="1400" dirty="0"/>
          </a:p>
        </p:txBody>
      </p:sp>
      <p:sp>
        <p:nvSpPr>
          <p:cNvPr id="10" name="矩形 9"/>
          <p:cNvSpPr/>
          <p:nvPr/>
        </p:nvSpPr>
        <p:spPr>
          <a:xfrm>
            <a:off x="508957" y="1729859"/>
            <a:ext cx="3791423" cy="338554"/>
          </a:xfrm>
          <a:prstGeom prst="rect">
            <a:avLst/>
          </a:prstGeom>
        </p:spPr>
        <p:txBody>
          <a:bodyPr wrap="none">
            <a:spAutoFit/>
          </a:bodyPr>
          <a:lstStyle/>
          <a:p>
            <a:r>
              <a:rPr lang="zh-CN" altLang="zh-CN" sz="1600" dirty="0"/>
              <a:t>典型的算法：序贯模式挖掘</a:t>
            </a:r>
            <a:r>
              <a:rPr lang="en-US" altLang="zh-CN" sz="1600" dirty="0"/>
              <a:t>SPMGC</a:t>
            </a:r>
            <a:r>
              <a:rPr lang="zh-CN" altLang="zh-CN" sz="1600" dirty="0"/>
              <a:t>算法</a:t>
            </a:r>
            <a:endParaRPr lang="zh-CN" altLang="en-US" sz="1600" dirty="0"/>
          </a:p>
        </p:txBody>
      </p:sp>
      <p:sp>
        <p:nvSpPr>
          <p:cNvPr id="11" name="矩形 10"/>
          <p:cNvSpPr/>
          <p:nvPr/>
        </p:nvSpPr>
        <p:spPr>
          <a:xfrm>
            <a:off x="508958" y="2094637"/>
            <a:ext cx="7915326" cy="738664"/>
          </a:xfrm>
          <a:prstGeom prst="rect">
            <a:avLst/>
          </a:prstGeom>
        </p:spPr>
        <p:txBody>
          <a:bodyPr wrap="square">
            <a:spAutoFit/>
          </a:bodyPr>
          <a:lstStyle/>
          <a:p>
            <a:r>
              <a:rPr lang="zh-CN" altLang="zh-CN" sz="1400" dirty="0"/>
              <a:t>序贯模式挖掘算法</a:t>
            </a:r>
            <a:r>
              <a:rPr lang="en-US" altLang="zh-CN" sz="1400" dirty="0"/>
              <a:t>SPMGC</a:t>
            </a:r>
            <a:r>
              <a:rPr lang="zh-CN" altLang="zh-CN" sz="1400" dirty="0"/>
              <a:t>（</a:t>
            </a:r>
            <a:r>
              <a:rPr lang="en-US" altLang="zh-CN" sz="1400" dirty="0"/>
              <a:t>Sequential Pattern Mining Based on General Constrains</a:t>
            </a:r>
            <a:r>
              <a:rPr lang="zh-CN" altLang="zh-CN" sz="1400" dirty="0" smtClean="0"/>
              <a:t>）</a:t>
            </a:r>
            <a:r>
              <a:rPr lang="en-US" altLang="zh-CN" sz="1400" dirty="0" smtClean="0"/>
              <a:t>SPMGC</a:t>
            </a:r>
            <a:r>
              <a:rPr lang="zh-CN" altLang="zh-CN" sz="1400" dirty="0"/>
              <a:t>算法可以有效地发现有价值的数据序列模式，提供给大数据专家们进行各类时间序列的相似性与预测</a:t>
            </a:r>
            <a:r>
              <a:rPr lang="zh-CN" altLang="zh-CN" sz="1400" dirty="0" smtClean="0"/>
              <a:t>研究。</a:t>
            </a:r>
            <a:endParaRPr lang="zh-CN" altLang="en-US" sz="1400" dirty="0"/>
          </a:p>
        </p:txBody>
      </p:sp>
      <p:grpSp>
        <p:nvGrpSpPr>
          <p:cNvPr id="53" name="组合 52"/>
          <p:cNvGrpSpPr/>
          <p:nvPr/>
        </p:nvGrpSpPr>
        <p:grpSpPr>
          <a:xfrm>
            <a:off x="1939135" y="3438177"/>
            <a:ext cx="4634995" cy="2661040"/>
            <a:chOff x="872335" y="3314352"/>
            <a:chExt cx="4634995" cy="2661040"/>
          </a:xfrm>
        </p:grpSpPr>
        <p:sp>
          <p:nvSpPr>
            <p:cNvPr id="39" name="任意多边形 38"/>
            <p:cNvSpPr/>
            <p:nvPr/>
          </p:nvSpPr>
          <p:spPr>
            <a:xfrm>
              <a:off x="3581501" y="3314352"/>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44" tIns="366749" rIns="332445" bIns="36674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41" name="任意多边形 40"/>
            <p:cNvSpPr/>
            <p:nvPr/>
          </p:nvSpPr>
          <p:spPr>
            <a:xfrm>
              <a:off x="2229103" y="3314352"/>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42" name="任意多边形 41"/>
            <p:cNvSpPr/>
            <p:nvPr/>
          </p:nvSpPr>
          <p:spPr>
            <a:xfrm>
              <a:off x="2902711" y="4536058"/>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44" tIns="366749" rIns="332445" bIns="36674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44" name="任意多边形 43"/>
            <p:cNvSpPr/>
            <p:nvPr/>
          </p:nvSpPr>
          <p:spPr>
            <a:xfrm>
              <a:off x="4255109" y="4536058"/>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67" name="任意多边形 66"/>
            <p:cNvSpPr/>
            <p:nvPr/>
          </p:nvSpPr>
          <p:spPr>
            <a:xfrm>
              <a:off x="872335" y="3314352"/>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68" name="任意多边形 67"/>
            <p:cNvSpPr/>
            <p:nvPr/>
          </p:nvSpPr>
          <p:spPr>
            <a:xfrm>
              <a:off x="1545943" y="4536058"/>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44" tIns="366749" rIns="332445" bIns="36674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47" name="矩形 46"/>
            <p:cNvSpPr/>
            <p:nvPr/>
          </p:nvSpPr>
          <p:spPr>
            <a:xfrm>
              <a:off x="882010" y="3741631"/>
              <a:ext cx="1232870" cy="584775"/>
            </a:xfrm>
            <a:prstGeom prst="rect">
              <a:avLst/>
            </a:prstGeom>
          </p:spPr>
          <p:txBody>
            <a:bodyPr wrap="square">
              <a:spAutoFit/>
            </a:bodyPr>
            <a:lstStyle/>
            <a:p>
              <a:pPr algn="ctr"/>
              <a:r>
                <a:rPr lang="zh-CN" altLang="zh-CN" sz="1600" b="1" dirty="0">
                  <a:solidFill>
                    <a:schemeClr val="bg1"/>
                  </a:solidFill>
                </a:rPr>
                <a:t>项集间的时间限制</a:t>
              </a:r>
              <a:r>
                <a:rPr lang="en-US" altLang="zh-CN" sz="1600" b="1" i="1" dirty="0" err="1">
                  <a:solidFill>
                    <a:schemeClr val="bg1"/>
                  </a:solidFill>
                </a:rPr>
                <a:t>C</a:t>
              </a:r>
              <a:r>
                <a:rPr lang="en-US" altLang="zh-CN" sz="1600" b="1" baseline="-25000" dirty="0" err="1">
                  <a:solidFill>
                    <a:schemeClr val="bg1"/>
                  </a:solidFill>
                </a:rPr>
                <a:t>gap</a:t>
              </a:r>
              <a:endParaRPr lang="zh-CN" altLang="en-US" sz="1600" b="1" dirty="0">
                <a:solidFill>
                  <a:schemeClr val="bg1"/>
                </a:solidFill>
              </a:endParaRPr>
            </a:p>
          </p:txBody>
        </p:sp>
        <p:sp>
          <p:nvSpPr>
            <p:cNvPr id="48" name="矩形 47"/>
            <p:cNvSpPr/>
            <p:nvPr/>
          </p:nvSpPr>
          <p:spPr>
            <a:xfrm>
              <a:off x="2173043" y="3763127"/>
              <a:ext cx="1585620" cy="584775"/>
            </a:xfrm>
            <a:prstGeom prst="rect">
              <a:avLst/>
            </a:prstGeom>
          </p:spPr>
          <p:txBody>
            <a:bodyPr wrap="square">
              <a:spAutoFit/>
            </a:bodyPr>
            <a:lstStyle/>
            <a:p>
              <a:r>
                <a:rPr lang="zh-CN" altLang="zh-CN" sz="1600" b="1" dirty="0">
                  <a:solidFill>
                    <a:schemeClr val="accent1"/>
                  </a:solidFill>
                </a:rPr>
                <a:t>序列持续时间限制</a:t>
              </a:r>
              <a:r>
                <a:rPr lang="en-US" altLang="zh-CN" sz="1600" b="1" i="1" dirty="0" err="1">
                  <a:solidFill>
                    <a:schemeClr val="accent1"/>
                  </a:solidFill>
                </a:rPr>
                <a:t>C</a:t>
              </a:r>
              <a:r>
                <a:rPr lang="en-US" altLang="zh-CN" sz="1600" b="1" baseline="-25000" dirty="0" err="1">
                  <a:solidFill>
                    <a:schemeClr val="accent1"/>
                  </a:solidFill>
                </a:rPr>
                <a:t>duration</a:t>
              </a:r>
              <a:endParaRPr lang="zh-CN" altLang="en-US" sz="1600" b="1" dirty="0">
                <a:solidFill>
                  <a:schemeClr val="accent1"/>
                </a:solidFill>
              </a:endParaRPr>
            </a:p>
          </p:txBody>
        </p:sp>
        <p:sp>
          <p:nvSpPr>
            <p:cNvPr id="49" name="矩形 48"/>
            <p:cNvSpPr/>
            <p:nvPr/>
          </p:nvSpPr>
          <p:spPr>
            <a:xfrm>
              <a:off x="3704909" y="3763127"/>
              <a:ext cx="1005403" cy="584775"/>
            </a:xfrm>
            <a:prstGeom prst="rect">
              <a:avLst/>
            </a:prstGeom>
          </p:spPr>
          <p:txBody>
            <a:bodyPr wrap="none">
              <a:spAutoFit/>
            </a:bodyPr>
            <a:lstStyle/>
            <a:p>
              <a:r>
                <a:rPr lang="zh-CN" altLang="zh-CN" sz="1600" b="1" dirty="0">
                  <a:solidFill>
                    <a:schemeClr val="bg1"/>
                  </a:solidFill>
                </a:rPr>
                <a:t>数据</a:t>
              </a:r>
              <a:r>
                <a:rPr lang="zh-CN" altLang="zh-CN" sz="1600" b="1" dirty="0" smtClean="0">
                  <a:solidFill>
                    <a:schemeClr val="bg1"/>
                  </a:solidFill>
                </a:rPr>
                <a:t>约束</a:t>
              </a:r>
              <a:endParaRPr lang="en-US" altLang="zh-CN" sz="1600" b="1" dirty="0" smtClean="0">
                <a:solidFill>
                  <a:schemeClr val="bg1"/>
                </a:solidFill>
              </a:endParaRPr>
            </a:p>
            <a:p>
              <a:pPr algn="ctr"/>
              <a:r>
                <a:rPr lang="en-US" altLang="zh-CN" sz="1600" b="1" dirty="0" err="1" smtClean="0">
                  <a:solidFill>
                    <a:schemeClr val="bg1"/>
                  </a:solidFill>
                </a:rPr>
                <a:t>Cdata</a:t>
              </a:r>
              <a:endParaRPr lang="zh-CN" altLang="en-US" sz="1600" b="1" dirty="0">
                <a:solidFill>
                  <a:schemeClr val="bg1"/>
                </a:solidFill>
              </a:endParaRPr>
            </a:p>
          </p:txBody>
        </p:sp>
        <p:sp>
          <p:nvSpPr>
            <p:cNvPr id="50" name="矩形 49"/>
            <p:cNvSpPr/>
            <p:nvPr/>
          </p:nvSpPr>
          <p:spPr>
            <a:xfrm>
              <a:off x="1527353" y="4963337"/>
              <a:ext cx="1291380" cy="584775"/>
            </a:xfrm>
            <a:prstGeom prst="rect">
              <a:avLst/>
            </a:prstGeom>
          </p:spPr>
          <p:txBody>
            <a:bodyPr wrap="square">
              <a:spAutoFit/>
            </a:bodyPr>
            <a:lstStyle/>
            <a:p>
              <a:pPr algn="ctr"/>
              <a:r>
                <a:rPr lang="zh-CN" altLang="zh-CN" sz="1600" b="1" dirty="0">
                  <a:solidFill>
                    <a:schemeClr val="accent1"/>
                  </a:solidFill>
                </a:rPr>
                <a:t>项的约束</a:t>
              </a:r>
              <a:r>
                <a:rPr lang="en-US" altLang="zh-CN" sz="1600" b="1" i="1" dirty="0" err="1">
                  <a:solidFill>
                    <a:schemeClr val="accent1"/>
                  </a:solidFill>
                </a:rPr>
                <a:t>C</a:t>
              </a:r>
              <a:r>
                <a:rPr lang="en-US" altLang="zh-CN" sz="1600" b="1" baseline="-25000" dirty="0" err="1">
                  <a:solidFill>
                    <a:schemeClr val="accent1"/>
                  </a:solidFill>
                </a:rPr>
                <a:t>item</a:t>
              </a:r>
              <a:endParaRPr lang="zh-CN" altLang="en-US" sz="1600" b="1" dirty="0">
                <a:solidFill>
                  <a:schemeClr val="accent1"/>
                </a:solidFill>
              </a:endParaRPr>
            </a:p>
          </p:txBody>
        </p:sp>
        <p:sp>
          <p:nvSpPr>
            <p:cNvPr id="51" name="矩形 50"/>
            <p:cNvSpPr/>
            <p:nvPr/>
          </p:nvSpPr>
          <p:spPr>
            <a:xfrm>
              <a:off x="2781926" y="4963337"/>
              <a:ext cx="1493790" cy="584775"/>
            </a:xfrm>
            <a:prstGeom prst="rect">
              <a:avLst/>
            </a:prstGeom>
          </p:spPr>
          <p:txBody>
            <a:bodyPr wrap="square">
              <a:spAutoFit/>
            </a:bodyPr>
            <a:lstStyle/>
            <a:p>
              <a:pPr algn="ctr"/>
              <a:r>
                <a:rPr lang="zh-CN" altLang="zh-CN" sz="1600" b="1" dirty="0">
                  <a:solidFill>
                    <a:schemeClr val="bg1"/>
                  </a:solidFill>
                </a:rPr>
                <a:t>序列长度的约束</a:t>
              </a:r>
              <a:r>
                <a:rPr lang="en-US" altLang="zh-CN" sz="1600" b="1" dirty="0" err="1">
                  <a:solidFill>
                    <a:schemeClr val="bg1"/>
                  </a:solidFill>
                </a:rPr>
                <a:t>CLength</a:t>
              </a:r>
              <a:endParaRPr lang="zh-CN" altLang="en-US" sz="1600" b="1" dirty="0">
                <a:solidFill>
                  <a:schemeClr val="bg1"/>
                </a:solidFill>
              </a:endParaRPr>
            </a:p>
          </p:txBody>
        </p:sp>
        <p:sp>
          <p:nvSpPr>
            <p:cNvPr id="52" name="矩形 51"/>
            <p:cNvSpPr/>
            <p:nvPr/>
          </p:nvSpPr>
          <p:spPr>
            <a:xfrm>
              <a:off x="4378517" y="5086447"/>
              <a:ext cx="1005403" cy="338554"/>
            </a:xfrm>
            <a:prstGeom prst="rect">
              <a:avLst/>
            </a:prstGeom>
          </p:spPr>
          <p:txBody>
            <a:bodyPr wrap="none">
              <a:spAutoFit/>
            </a:bodyPr>
            <a:lstStyle/>
            <a:p>
              <a:r>
                <a:rPr lang="zh-CN" altLang="zh-CN" sz="1600" b="1" dirty="0">
                  <a:solidFill>
                    <a:schemeClr val="accent1"/>
                  </a:solidFill>
                </a:rPr>
                <a:t>其他约束</a:t>
              </a:r>
              <a:endParaRPr lang="zh-CN" altLang="en-US" sz="1600" b="1" dirty="0">
                <a:solidFill>
                  <a:schemeClr val="accent1"/>
                </a:solidFill>
              </a:endParaRPr>
            </a:p>
          </p:txBody>
        </p:sp>
      </p:grpSp>
      <p:sp>
        <p:nvSpPr>
          <p:cNvPr id="54" name="矩形 53"/>
          <p:cNvSpPr/>
          <p:nvPr/>
        </p:nvSpPr>
        <p:spPr>
          <a:xfrm>
            <a:off x="607500" y="2998479"/>
            <a:ext cx="2492990" cy="369332"/>
          </a:xfrm>
          <a:prstGeom prst="rect">
            <a:avLst/>
          </a:prstGeom>
        </p:spPr>
        <p:txBody>
          <a:bodyPr wrap="none">
            <a:spAutoFit/>
          </a:bodyPr>
          <a:lstStyle/>
          <a:p>
            <a:r>
              <a:rPr lang="zh-CN" altLang="zh-CN" dirty="0"/>
              <a:t>时间序列领域约束规则</a:t>
            </a:r>
            <a:endParaRPr lang="zh-CN" altLang="en-US" dirty="0"/>
          </a:p>
        </p:txBody>
      </p:sp>
      <p:pic>
        <p:nvPicPr>
          <p:cNvPr id="3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07500" y="1746766"/>
            <a:ext cx="7816784" cy="767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矩形 42"/>
          <p:cNvSpPr/>
          <p:nvPr/>
        </p:nvSpPr>
        <p:spPr>
          <a:xfrm>
            <a:off x="607500" y="2804635"/>
            <a:ext cx="7816784" cy="83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矩形 54"/>
          <p:cNvSpPr/>
          <p:nvPr/>
        </p:nvSpPr>
        <p:spPr>
          <a:xfrm>
            <a:off x="607500" y="3924240"/>
            <a:ext cx="7816784" cy="83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154757" cy="369332"/>
          </a:xfrm>
          <a:prstGeom prst="rect">
            <a:avLst/>
          </a:prstGeom>
        </p:spPr>
        <p:txBody>
          <a:bodyPr wrap="none">
            <a:spAutoFit/>
          </a:bodyPr>
          <a:lstStyle/>
          <a:p>
            <a:r>
              <a:rPr lang="en-US" altLang="zh-CN" dirty="0" smtClean="0"/>
              <a:t>3.5.2 </a:t>
            </a:r>
            <a:r>
              <a:rPr lang="zh-CN" altLang="zh-CN" dirty="0" smtClean="0"/>
              <a:t>时间序列</a:t>
            </a:r>
            <a:r>
              <a:rPr lang="zh-CN" altLang="zh-CN" dirty="0"/>
              <a:t>预测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508958" y="1310759"/>
            <a:ext cx="3087705" cy="369332"/>
          </a:xfrm>
          <a:prstGeom prst="rect">
            <a:avLst/>
          </a:prstGeom>
        </p:spPr>
        <p:txBody>
          <a:bodyPr wrap="none">
            <a:spAutoFit/>
          </a:bodyPr>
          <a:lstStyle/>
          <a:p>
            <a:r>
              <a:rPr lang="en-US" altLang="zh-CN" dirty="0"/>
              <a:t>SPMGC</a:t>
            </a:r>
            <a:r>
              <a:rPr lang="zh-CN" altLang="zh-CN" dirty="0"/>
              <a:t>算法的基本处理流程</a:t>
            </a:r>
            <a:endParaRPr lang="zh-CN" altLang="en-US" dirty="0"/>
          </a:p>
        </p:txBody>
      </p:sp>
      <p:sp>
        <p:nvSpPr>
          <p:cNvPr id="5" name="矩形 4"/>
          <p:cNvSpPr/>
          <p:nvPr/>
        </p:nvSpPr>
        <p:spPr>
          <a:xfrm>
            <a:off x="607500" y="1975363"/>
            <a:ext cx="7816784" cy="307777"/>
          </a:xfrm>
          <a:prstGeom prst="rect">
            <a:avLst/>
          </a:prstGeom>
        </p:spPr>
        <p:txBody>
          <a:bodyPr wrap="square">
            <a:spAutoFit/>
          </a:bodyPr>
          <a:lstStyle/>
          <a:p>
            <a:r>
              <a:rPr lang="zh-CN" altLang="zh-CN" sz="1400" dirty="0">
                <a:solidFill>
                  <a:schemeClr val="bg1"/>
                </a:solidFill>
              </a:rPr>
              <a:t>扫描时间序列数据库，获取满足约束条件且长度为</a:t>
            </a:r>
            <a:r>
              <a:rPr lang="en-US" altLang="zh-CN" sz="1400" dirty="0">
                <a:solidFill>
                  <a:schemeClr val="bg1"/>
                </a:solidFill>
              </a:rPr>
              <a:t>1</a:t>
            </a:r>
            <a:r>
              <a:rPr lang="zh-CN" altLang="zh-CN" sz="1400" dirty="0">
                <a:solidFill>
                  <a:schemeClr val="bg1"/>
                </a:solidFill>
              </a:rPr>
              <a:t>的序列模式</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，以序列模式</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作为初始种子集</a:t>
            </a:r>
            <a:endParaRPr lang="zh-CN" altLang="en-US" sz="1400" dirty="0">
              <a:solidFill>
                <a:schemeClr val="bg1"/>
              </a:solidFill>
            </a:endParaRPr>
          </a:p>
        </p:txBody>
      </p:sp>
      <p:sp>
        <p:nvSpPr>
          <p:cNvPr id="7" name="矩形 6"/>
          <p:cNvSpPr/>
          <p:nvPr/>
        </p:nvSpPr>
        <p:spPr>
          <a:xfrm>
            <a:off x="607500" y="2851771"/>
            <a:ext cx="7816784" cy="738664"/>
          </a:xfrm>
          <a:prstGeom prst="rect">
            <a:avLst/>
          </a:prstGeom>
          <a:ln>
            <a:noFill/>
          </a:ln>
        </p:spPr>
        <p:txBody>
          <a:bodyPr wrap="square">
            <a:spAutoFit/>
          </a:bodyPr>
          <a:lstStyle/>
          <a:p>
            <a:r>
              <a:rPr lang="zh-CN" altLang="zh-CN" sz="1400" dirty="0">
                <a:solidFill>
                  <a:schemeClr val="bg1"/>
                </a:solidFill>
              </a:rPr>
              <a:t>根据长度为</a:t>
            </a:r>
            <a:r>
              <a:rPr lang="en-US" altLang="zh-CN" sz="1400" i="1" dirty="0">
                <a:solidFill>
                  <a:schemeClr val="bg1"/>
                </a:solidFill>
              </a:rPr>
              <a:t>i</a:t>
            </a:r>
            <a:r>
              <a:rPr lang="en-US" altLang="zh-CN" sz="1400" dirty="0">
                <a:solidFill>
                  <a:schemeClr val="bg1"/>
                </a:solidFill>
              </a:rPr>
              <a:t>-1</a:t>
            </a:r>
            <a:r>
              <a:rPr lang="zh-CN" altLang="zh-CN" sz="1400" dirty="0">
                <a:solidFill>
                  <a:schemeClr val="bg1"/>
                </a:solidFill>
              </a:rPr>
              <a:t>的种子集</a:t>
            </a:r>
            <a:r>
              <a:rPr lang="en-US" altLang="zh-CN" sz="1400" i="1" dirty="0">
                <a:solidFill>
                  <a:schemeClr val="bg1"/>
                </a:solidFill>
              </a:rPr>
              <a:t>L</a:t>
            </a:r>
            <a:r>
              <a:rPr lang="en-US" altLang="zh-CN" sz="1400" i="1" baseline="-25000" dirty="0">
                <a:solidFill>
                  <a:schemeClr val="bg1"/>
                </a:solidFill>
              </a:rPr>
              <a:t>i-</a:t>
            </a:r>
            <a:r>
              <a:rPr lang="en-US" altLang="zh-CN" sz="1400" baseline="-25000" dirty="0">
                <a:solidFill>
                  <a:schemeClr val="bg1"/>
                </a:solidFill>
              </a:rPr>
              <a:t>1</a:t>
            </a:r>
            <a:r>
              <a:rPr lang="zh-CN" altLang="zh-CN" sz="1400" dirty="0">
                <a:solidFill>
                  <a:schemeClr val="bg1"/>
                </a:solidFill>
              </a:rPr>
              <a:t>，通过连接与剪切运算生成长度为</a:t>
            </a:r>
            <a:r>
              <a:rPr lang="en-US" altLang="zh-CN" sz="1400" i="1" dirty="0" err="1">
                <a:solidFill>
                  <a:schemeClr val="bg1"/>
                </a:solidFill>
              </a:rPr>
              <a:t>i</a:t>
            </a:r>
            <a:r>
              <a:rPr lang="en-US" altLang="zh-CN" sz="1400" i="1" dirty="0">
                <a:solidFill>
                  <a:schemeClr val="bg1"/>
                </a:solidFill>
              </a:rPr>
              <a:t> </a:t>
            </a:r>
            <a:r>
              <a:rPr lang="zh-CN" altLang="zh-CN" sz="1400" dirty="0">
                <a:solidFill>
                  <a:schemeClr val="bg1"/>
                </a:solidFill>
              </a:rPr>
              <a:t>并且满足约束条件的候选序列模式</a:t>
            </a:r>
            <a:r>
              <a:rPr lang="en-US" altLang="zh-CN" sz="1400" i="1" dirty="0" err="1">
                <a:solidFill>
                  <a:schemeClr val="bg1"/>
                </a:solidFill>
              </a:rPr>
              <a:t>C</a:t>
            </a:r>
            <a:r>
              <a:rPr lang="en-US" altLang="zh-CN" sz="1400" i="1" baseline="-25000" dirty="0" err="1">
                <a:solidFill>
                  <a:schemeClr val="bg1"/>
                </a:solidFill>
              </a:rPr>
              <a:t>i</a:t>
            </a:r>
            <a:r>
              <a:rPr lang="zh-CN" altLang="zh-CN" sz="1400" dirty="0">
                <a:solidFill>
                  <a:schemeClr val="bg1"/>
                </a:solidFill>
              </a:rPr>
              <a:t>，基于此扫描序列数据库，并计算每个候选序列模式</a:t>
            </a:r>
            <a:r>
              <a:rPr lang="en-US" altLang="zh-CN" sz="1400" i="1" dirty="0" err="1" smtClean="0">
                <a:solidFill>
                  <a:schemeClr val="bg1"/>
                </a:solidFill>
              </a:rPr>
              <a:t>C</a:t>
            </a:r>
            <a:r>
              <a:rPr lang="en-US" altLang="zh-CN" sz="1400" i="1" baseline="-25000" dirty="0" err="1" smtClean="0">
                <a:solidFill>
                  <a:schemeClr val="bg1"/>
                </a:solidFill>
              </a:rPr>
              <a:t>i</a:t>
            </a:r>
            <a:r>
              <a:rPr lang="en-US" altLang="zh-CN" sz="1400" i="1" baseline="-25000" dirty="0" smtClean="0">
                <a:solidFill>
                  <a:schemeClr val="bg1"/>
                </a:solidFill>
              </a:rPr>
              <a:t> </a:t>
            </a:r>
            <a:r>
              <a:rPr lang="zh-CN" altLang="zh-CN" sz="1400" dirty="0" smtClean="0">
                <a:solidFill>
                  <a:schemeClr val="bg1"/>
                </a:solidFill>
              </a:rPr>
              <a:t>的</a:t>
            </a:r>
            <a:r>
              <a:rPr lang="zh-CN" altLang="zh-CN" sz="1400" dirty="0">
                <a:solidFill>
                  <a:schemeClr val="bg1"/>
                </a:solidFill>
              </a:rPr>
              <a:t>支持数，从而产生长度</a:t>
            </a:r>
            <a:r>
              <a:rPr lang="zh-CN" altLang="zh-CN" sz="1400" dirty="0" smtClean="0">
                <a:solidFill>
                  <a:schemeClr val="bg1"/>
                </a:solidFill>
              </a:rPr>
              <a:t>为</a:t>
            </a:r>
            <a:r>
              <a:rPr lang="en-US" altLang="zh-CN" sz="1400" i="1" dirty="0" smtClean="0">
                <a:solidFill>
                  <a:schemeClr val="bg1"/>
                </a:solidFill>
              </a:rPr>
              <a:t>I </a:t>
            </a:r>
            <a:r>
              <a:rPr lang="zh-CN" altLang="zh-CN" sz="1400" dirty="0" smtClean="0">
                <a:solidFill>
                  <a:schemeClr val="bg1"/>
                </a:solidFill>
              </a:rPr>
              <a:t>的</a:t>
            </a:r>
            <a:r>
              <a:rPr lang="zh-CN" altLang="zh-CN" sz="1400" dirty="0">
                <a:solidFill>
                  <a:schemeClr val="bg1"/>
                </a:solidFill>
              </a:rPr>
              <a:t>序列模式</a:t>
            </a:r>
            <a:r>
              <a:rPr lang="en-US" altLang="zh-CN" sz="1400" i="1" dirty="0">
                <a:solidFill>
                  <a:schemeClr val="bg1"/>
                </a:solidFill>
              </a:rPr>
              <a:t>L</a:t>
            </a:r>
            <a:r>
              <a:rPr lang="en-US" altLang="zh-CN" sz="1400" i="1" baseline="-25000" dirty="0">
                <a:solidFill>
                  <a:schemeClr val="bg1"/>
                </a:solidFill>
              </a:rPr>
              <a:t>i</a:t>
            </a:r>
            <a:r>
              <a:rPr lang="zh-CN" altLang="zh-CN" sz="1400" dirty="0">
                <a:solidFill>
                  <a:schemeClr val="bg1"/>
                </a:solidFill>
              </a:rPr>
              <a:t>，将</a:t>
            </a:r>
            <a:r>
              <a:rPr lang="en-US" altLang="zh-CN" sz="1400" i="1" dirty="0">
                <a:solidFill>
                  <a:schemeClr val="bg1"/>
                </a:solidFill>
              </a:rPr>
              <a:t>L</a:t>
            </a:r>
            <a:r>
              <a:rPr lang="en-US" altLang="zh-CN" sz="1400" i="1" baseline="-25000" dirty="0">
                <a:solidFill>
                  <a:schemeClr val="bg1"/>
                </a:solidFill>
              </a:rPr>
              <a:t>i</a:t>
            </a:r>
            <a:r>
              <a:rPr lang="zh-CN" altLang="zh-CN" sz="1400" dirty="0">
                <a:solidFill>
                  <a:schemeClr val="bg1"/>
                </a:solidFill>
              </a:rPr>
              <a:t>作为新种子集</a:t>
            </a:r>
            <a:endParaRPr lang="zh-CN" altLang="en-US" sz="1400" dirty="0">
              <a:solidFill>
                <a:schemeClr val="bg1"/>
              </a:solidFill>
            </a:endParaRPr>
          </a:p>
        </p:txBody>
      </p:sp>
      <p:sp>
        <p:nvSpPr>
          <p:cNvPr id="12" name="矩形 11"/>
          <p:cNvSpPr/>
          <p:nvPr/>
        </p:nvSpPr>
        <p:spPr>
          <a:xfrm>
            <a:off x="607500" y="4171147"/>
            <a:ext cx="7816784" cy="307777"/>
          </a:xfrm>
          <a:prstGeom prst="rect">
            <a:avLst/>
          </a:prstGeom>
        </p:spPr>
        <p:txBody>
          <a:bodyPr wrap="square">
            <a:spAutoFit/>
          </a:bodyPr>
          <a:lstStyle/>
          <a:p>
            <a:r>
              <a:rPr lang="zh-CN" altLang="zh-CN" sz="1400" dirty="0">
                <a:solidFill>
                  <a:schemeClr val="bg1"/>
                </a:solidFill>
              </a:rPr>
              <a:t>在此</a:t>
            </a:r>
            <a:r>
              <a:rPr lang="zh-CN" altLang="zh-CN" sz="1400" dirty="0" smtClean="0">
                <a:solidFill>
                  <a:schemeClr val="bg1"/>
                </a:solidFill>
              </a:rPr>
              <a:t>重复</a:t>
            </a:r>
            <a:r>
              <a:rPr lang="zh-CN" altLang="en-US" sz="1400" dirty="0" smtClean="0">
                <a:solidFill>
                  <a:schemeClr val="bg1"/>
                </a:solidFill>
              </a:rPr>
              <a:t>上一</a:t>
            </a:r>
            <a:r>
              <a:rPr lang="zh-CN" altLang="zh-CN" sz="1400" dirty="0" smtClean="0">
                <a:solidFill>
                  <a:schemeClr val="bg1"/>
                </a:solidFill>
              </a:rPr>
              <a:t>步</a:t>
            </a:r>
            <a:r>
              <a:rPr lang="zh-CN" altLang="zh-CN" sz="1400" dirty="0">
                <a:solidFill>
                  <a:schemeClr val="bg1"/>
                </a:solidFill>
              </a:rPr>
              <a:t>，直至没有新的候选序列模式或新的序列模式</a:t>
            </a:r>
            <a:r>
              <a:rPr lang="zh-CN" altLang="zh-CN" sz="1400" dirty="0" smtClean="0">
                <a:solidFill>
                  <a:schemeClr val="bg1"/>
                </a:solidFill>
              </a:rPr>
              <a:t>产生</a:t>
            </a:r>
            <a:endParaRPr lang="zh-CN" altLang="en-US" sz="1400" dirty="0">
              <a:solidFill>
                <a:schemeClr val="bg1"/>
              </a:solidFill>
            </a:endParaRPr>
          </a:p>
        </p:txBody>
      </p:sp>
      <p:sp>
        <p:nvSpPr>
          <p:cNvPr id="13" name="矩形 12"/>
          <p:cNvSpPr/>
          <p:nvPr/>
        </p:nvSpPr>
        <p:spPr>
          <a:xfrm>
            <a:off x="607500" y="4914900"/>
            <a:ext cx="7816784" cy="738664"/>
          </a:xfrm>
          <a:prstGeom prst="rect">
            <a:avLst/>
          </a:prstGeom>
        </p:spPr>
        <p:txBody>
          <a:bodyPr wrap="square">
            <a:spAutoFit/>
          </a:bodyPr>
          <a:lstStyle/>
          <a:p>
            <a:r>
              <a:rPr lang="en-US" altLang="zh-CN" sz="1400" dirty="0"/>
              <a:t>SPBGC</a:t>
            </a:r>
            <a:r>
              <a:rPr lang="zh-CN" altLang="zh-CN" sz="1400" dirty="0"/>
              <a:t>算法首先对约束条件按照优先级进行排序，然后依据约束条件产生候选序列。</a:t>
            </a:r>
            <a:r>
              <a:rPr lang="en-US" altLang="zh-CN" sz="1400" dirty="0"/>
              <a:t>SPBGC</a:t>
            </a:r>
            <a:r>
              <a:rPr lang="zh-CN" altLang="zh-CN" sz="1400" dirty="0"/>
              <a:t>算法说明了怎样使用约束条件来挖掘序贯模式，然而，由于应用领域的不同，具体的约束条件也不尽相同，同时产生频繁序列的过程也可采用其他序贯模式算法。</a:t>
            </a:r>
            <a:endParaRPr lang="zh-CN" altLang="zh-CN" sz="1400" dirty="0"/>
          </a:p>
        </p:txBody>
      </p:sp>
      <p:sp>
        <p:nvSpPr>
          <p:cNvPr id="15" name="下箭头 14"/>
          <p:cNvSpPr/>
          <p:nvPr/>
        </p:nvSpPr>
        <p:spPr>
          <a:xfrm>
            <a:off x="4038600" y="2581275"/>
            <a:ext cx="477292" cy="152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下箭头 55"/>
          <p:cNvSpPr/>
          <p:nvPr/>
        </p:nvSpPr>
        <p:spPr>
          <a:xfrm>
            <a:off x="4038600" y="3724215"/>
            <a:ext cx="477292" cy="152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矩形 29"/>
          <p:cNvSpPr/>
          <p:nvPr/>
        </p:nvSpPr>
        <p:spPr>
          <a:xfrm>
            <a:off x="524727" y="1286142"/>
            <a:ext cx="3183885" cy="338554"/>
          </a:xfrm>
          <a:prstGeom prst="rect">
            <a:avLst/>
          </a:prstGeom>
        </p:spPr>
        <p:txBody>
          <a:bodyPr wrap="none">
            <a:spAutoFit/>
          </a:bodyPr>
          <a:lstStyle/>
          <a:p>
            <a:r>
              <a:rPr lang="en-US" altLang="zh-CN" sz="1600" b="1" dirty="0" smtClean="0"/>
              <a:t>1</a:t>
            </a:r>
            <a:r>
              <a:rPr lang="zh-CN" altLang="zh-CN" sz="1600" b="1" dirty="0" smtClean="0"/>
              <a:t>．</a:t>
            </a:r>
            <a:r>
              <a:rPr lang="zh-CN" altLang="zh-CN" sz="1600" b="1" dirty="0"/>
              <a:t>地震波形数据存储和计算平台</a:t>
            </a:r>
            <a:endParaRPr lang="zh-CN" altLang="zh-CN" sz="1600" b="1" dirty="0"/>
          </a:p>
        </p:txBody>
      </p:sp>
      <p:sp>
        <p:nvSpPr>
          <p:cNvPr id="31" name="矩形 30"/>
          <p:cNvSpPr/>
          <p:nvPr/>
        </p:nvSpPr>
        <p:spPr>
          <a:xfrm>
            <a:off x="508958" y="1656784"/>
            <a:ext cx="7915326" cy="738664"/>
          </a:xfrm>
          <a:prstGeom prst="rect">
            <a:avLst/>
          </a:prstGeom>
        </p:spPr>
        <p:txBody>
          <a:bodyPr wrap="square">
            <a:spAutoFit/>
          </a:bodyPr>
          <a:lstStyle/>
          <a:p>
            <a:r>
              <a:rPr lang="zh-CN" altLang="zh-CN" sz="1400" dirty="0"/>
              <a:t>南京云创大数据有限公司为山东省地震局研发了一套可以处理海量数据的高性能地震波形数据存储和计算平台，将从现有的光盘中导入地震波形数据并加以管理，以提供集中式的地震波形数据分析与地震预测功能，为开展各种地震波形数据应用提供海量数据存储管理和计算服务能力。</a:t>
            </a:r>
            <a:endParaRPr lang="zh-CN" altLang="zh-CN" sz="1400" dirty="0"/>
          </a:p>
        </p:txBody>
      </p:sp>
      <p:pic>
        <p:nvPicPr>
          <p:cNvPr id="32"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8343" y="2734001"/>
            <a:ext cx="6438900" cy="307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2180621" y="5785344"/>
            <a:ext cx="4572000" cy="307777"/>
          </a:xfrm>
          <a:prstGeom prst="rect">
            <a:avLst/>
          </a:prstGeom>
        </p:spPr>
        <p:txBody>
          <a:bodyPr>
            <a:spAutoFit/>
          </a:bodyPr>
          <a:lstStyle/>
          <a:p>
            <a:r>
              <a:rPr lang="zh-CN" altLang="zh-CN" sz="1400" dirty="0"/>
              <a:t>图</a:t>
            </a:r>
            <a:r>
              <a:rPr lang="en-US" altLang="zh-CN" sz="1400" dirty="0"/>
              <a:t>3-12</a:t>
            </a:r>
            <a:r>
              <a:rPr lang="zh-CN" altLang="zh-CN" sz="1400" dirty="0"/>
              <a:t>山东省地震波测数据云平台的显示界面</a:t>
            </a:r>
            <a:endParaRPr lang="zh-CN" altLang="zh-CN" sz="1400" dirty="0"/>
          </a:p>
        </p:txBody>
      </p:sp>
      <p:pic>
        <p:nvPicPr>
          <p:cNvPr id="24"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23554" y="2172770"/>
            <a:ext cx="5929895" cy="8741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2623554" y="3387207"/>
            <a:ext cx="5929895" cy="8741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矩形 36"/>
          <p:cNvSpPr/>
          <p:nvPr/>
        </p:nvSpPr>
        <p:spPr>
          <a:xfrm>
            <a:off x="2623554" y="4511157"/>
            <a:ext cx="5929895" cy="8741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700308" y="2172770"/>
            <a:ext cx="1705761" cy="874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9" name="矩形 38"/>
          <p:cNvSpPr/>
          <p:nvPr/>
        </p:nvSpPr>
        <p:spPr>
          <a:xfrm>
            <a:off x="700308" y="3387207"/>
            <a:ext cx="1705761" cy="874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矩形 39"/>
          <p:cNvSpPr/>
          <p:nvPr/>
        </p:nvSpPr>
        <p:spPr>
          <a:xfrm>
            <a:off x="700308" y="4511157"/>
            <a:ext cx="1705761" cy="874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矩形 29"/>
          <p:cNvSpPr/>
          <p:nvPr/>
        </p:nvSpPr>
        <p:spPr>
          <a:xfrm>
            <a:off x="524727" y="1286142"/>
            <a:ext cx="4620176" cy="338554"/>
          </a:xfrm>
          <a:prstGeom prst="rect">
            <a:avLst/>
          </a:prstGeom>
        </p:spPr>
        <p:txBody>
          <a:bodyPr wrap="none">
            <a:spAutoFit/>
          </a:bodyPr>
          <a:lstStyle/>
          <a:p>
            <a:r>
              <a:rPr lang="en-US" altLang="zh-CN" sz="1600" b="1" dirty="0" smtClean="0"/>
              <a:t>2</a:t>
            </a:r>
            <a:r>
              <a:rPr lang="zh-CN" altLang="zh-CN" sz="1600" b="1" dirty="0"/>
              <a:t>．地震波形数据存储和计算平台的主要性能指标</a:t>
            </a:r>
            <a:endParaRPr lang="zh-CN" altLang="zh-CN" sz="1600" b="1" dirty="0"/>
          </a:p>
        </p:txBody>
      </p:sp>
      <p:sp>
        <p:nvSpPr>
          <p:cNvPr id="2" name="矩形 1"/>
          <p:cNvSpPr/>
          <p:nvPr/>
        </p:nvSpPr>
        <p:spPr>
          <a:xfrm>
            <a:off x="800099" y="2319337"/>
            <a:ext cx="1510719" cy="58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数据存储和处理指标</a:t>
            </a:r>
            <a:endParaRPr lang="zh-CN" altLang="en-US" sz="1600" b="1" dirty="0"/>
          </a:p>
        </p:txBody>
      </p:sp>
      <p:sp>
        <p:nvSpPr>
          <p:cNvPr id="34" name="矩形 33"/>
          <p:cNvSpPr/>
          <p:nvPr/>
        </p:nvSpPr>
        <p:spPr>
          <a:xfrm>
            <a:off x="800100" y="3533774"/>
            <a:ext cx="1510719" cy="58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系统响应时间指标</a:t>
            </a:r>
            <a:endParaRPr lang="zh-CN" altLang="en-US" sz="1600" b="1" dirty="0"/>
          </a:p>
        </p:txBody>
      </p:sp>
      <p:sp>
        <p:nvSpPr>
          <p:cNvPr id="35" name="矩形 34"/>
          <p:cNvSpPr/>
          <p:nvPr/>
        </p:nvSpPr>
        <p:spPr>
          <a:xfrm>
            <a:off x="800100" y="4657724"/>
            <a:ext cx="1510719" cy="58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地震波形数据存储性能指标</a:t>
            </a:r>
            <a:endParaRPr lang="zh-CN" altLang="en-US" sz="1600" b="1" dirty="0"/>
          </a:p>
        </p:txBody>
      </p:sp>
      <p:sp>
        <p:nvSpPr>
          <p:cNvPr id="5" name="矩形 4"/>
          <p:cNvSpPr/>
          <p:nvPr/>
        </p:nvSpPr>
        <p:spPr>
          <a:xfrm>
            <a:off x="2623555" y="2240517"/>
            <a:ext cx="5800725" cy="738664"/>
          </a:xfrm>
          <a:prstGeom prst="rect">
            <a:avLst/>
          </a:prstGeom>
        </p:spPr>
        <p:txBody>
          <a:bodyPr wrap="square">
            <a:spAutoFit/>
          </a:bodyPr>
          <a:lstStyle/>
          <a:p>
            <a:r>
              <a:rPr lang="zh-CN" altLang="zh-CN" sz="1400" dirty="0">
                <a:solidFill>
                  <a:schemeClr val="bg1"/>
                </a:solidFill>
              </a:rPr>
              <a:t>每年的原始地震波形数据及相关辅助信息约为</a:t>
            </a:r>
            <a:r>
              <a:rPr lang="en-US" altLang="zh-CN" sz="1400" dirty="0">
                <a:solidFill>
                  <a:schemeClr val="bg1"/>
                </a:solidFill>
              </a:rPr>
              <a:t>15TB</a:t>
            </a:r>
            <a:r>
              <a:rPr lang="zh-CN" altLang="zh-CN" sz="1400" dirty="0">
                <a:solidFill>
                  <a:schemeClr val="bg1"/>
                </a:solidFill>
              </a:rPr>
              <a:t>，为保证数据存储的可靠性，要求采用</a:t>
            </a:r>
            <a:r>
              <a:rPr lang="en-US" altLang="zh-CN" sz="1400" dirty="0">
                <a:solidFill>
                  <a:schemeClr val="bg1"/>
                </a:solidFill>
              </a:rPr>
              <a:t>3</a:t>
            </a:r>
            <a:r>
              <a:rPr lang="zh-CN" altLang="zh-CN" sz="1400" dirty="0">
                <a:solidFill>
                  <a:schemeClr val="bg1"/>
                </a:solidFill>
              </a:rPr>
              <a:t>倍副本方式保存数据，云平台每年需要提供约</a:t>
            </a:r>
            <a:r>
              <a:rPr lang="en-US" altLang="zh-CN" sz="1400" dirty="0">
                <a:solidFill>
                  <a:schemeClr val="bg1"/>
                </a:solidFill>
              </a:rPr>
              <a:t>45TB</a:t>
            </a:r>
            <a:r>
              <a:rPr lang="zh-CN" altLang="zh-CN" sz="1400" dirty="0">
                <a:solidFill>
                  <a:schemeClr val="bg1"/>
                </a:solidFill>
              </a:rPr>
              <a:t>的总存储量，同时系统必须能实时接收和处理高达</a:t>
            </a:r>
            <a:r>
              <a:rPr lang="en-US" altLang="zh-CN" sz="1400" dirty="0">
                <a:solidFill>
                  <a:schemeClr val="bg1"/>
                </a:solidFill>
              </a:rPr>
              <a:t>10MB/s</a:t>
            </a:r>
            <a:r>
              <a:rPr lang="zh-CN" altLang="zh-CN" sz="1400" dirty="0">
                <a:solidFill>
                  <a:schemeClr val="bg1"/>
                </a:solidFill>
              </a:rPr>
              <a:t>的入库数据</a:t>
            </a:r>
            <a:endParaRPr lang="zh-CN" altLang="en-US" sz="1400" dirty="0">
              <a:solidFill>
                <a:schemeClr val="bg1"/>
              </a:solidFill>
            </a:endParaRPr>
          </a:p>
        </p:txBody>
      </p:sp>
      <p:sp>
        <p:nvSpPr>
          <p:cNvPr id="7" name="矩形 6"/>
          <p:cNvSpPr/>
          <p:nvPr/>
        </p:nvSpPr>
        <p:spPr>
          <a:xfrm>
            <a:off x="2645403" y="3562676"/>
            <a:ext cx="5778880" cy="523220"/>
          </a:xfrm>
          <a:prstGeom prst="rect">
            <a:avLst/>
          </a:prstGeom>
        </p:spPr>
        <p:txBody>
          <a:bodyPr wrap="square">
            <a:spAutoFit/>
          </a:bodyPr>
          <a:lstStyle/>
          <a:p>
            <a:r>
              <a:rPr lang="zh-CN" altLang="zh-CN" sz="1400" dirty="0">
                <a:solidFill>
                  <a:schemeClr val="bg1"/>
                </a:solidFill>
              </a:rPr>
              <a:t>千兆网络环境下，局域网客户端从分布式文件存储系统中读取</a:t>
            </a:r>
            <a:r>
              <a:rPr lang="en-US" altLang="zh-CN" sz="1400" dirty="0">
                <a:solidFill>
                  <a:schemeClr val="bg1"/>
                </a:solidFill>
              </a:rPr>
              <a:t>4096B</a:t>
            </a:r>
            <a:r>
              <a:rPr lang="zh-CN" altLang="zh-CN" sz="1400" dirty="0">
                <a:solidFill>
                  <a:schemeClr val="bg1"/>
                </a:solidFill>
              </a:rPr>
              <a:t>存储内容的响应时间不高于</a:t>
            </a:r>
            <a:r>
              <a:rPr lang="en-US" altLang="zh-CN" sz="1400" dirty="0">
                <a:solidFill>
                  <a:schemeClr val="bg1"/>
                </a:solidFill>
              </a:rPr>
              <a:t>50</a:t>
            </a:r>
            <a:r>
              <a:rPr lang="zh-CN" altLang="zh-CN" sz="1400" dirty="0" smtClean="0">
                <a:solidFill>
                  <a:schemeClr val="bg1"/>
                </a:solidFill>
              </a:rPr>
              <a:t>毫秒</a:t>
            </a:r>
            <a:endParaRPr lang="zh-CN" altLang="en-US" sz="1400" dirty="0">
              <a:solidFill>
                <a:schemeClr val="bg1"/>
              </a:solidFill>
            </a:endParaRPr>
          </a:p>
        </p:txBody>
      </p:sp>
      <p:sp>
        <p:nvSpPr>
          <p:cNvPr id="10" name="矩形 9"/>
          <p:cNvSpPr/>
          <p:nvPr/>
        </p:nvSpPr>
        <p:spPr>
          <a:xfrm>
            <a:off x="2623556" y="4578904"/>
            <a:ext cx="5800725" cy="738664"/>
          </a:xfrm>
          <a:prstGeom prst="rect">
            <a:avLst/>
          </a:prstGeom>
        </p:spPr>
        <p:txBody>
          <a:bodyPr wrap="square">
            <a:spAutoFit/>
          </a:bodyPr>
          <a:lstStyle/>
          <a:p>
            <a:r>
              <a:rPr lang="zh-CN" altLang="zh-CN" sz="1400" dirty="0">
                <a:solidFill>
                  <a:schemeClr val="bg1"/>
                </a:solidFill>
              </a:rPr>
              <a:t>采用</a:t>
            </a:r>
            <a:r>
              <a:rPr lang="en-US" altLang="zh-CN" sz="1400" dirty="0">
                <a:solidFill>
                  <a:schemeClr val="bg1"/>
                </a:solidFill>
              </a:rPr>
              <a:t>HDFS</a:t>
            </a:r>
            <a:r>
              <a:rPr lang="zh-CN" altLang="zh-CN" sz="1400" dirty="0">
                <a:solidFill>
                  <a:schemeClr val="bg1"/>
                </a:solidFill>
              </a:rPr>
              <a:t>格式进行数据读取，读取性能为</a:t>
            </a:r>
            <a:r>
              <a:rPr lang="en-US" altLang="zh-CN" sz="1400" dirty="0">
                <a:solidFill>
                  <a:schemeClr val="bg1"/>
                </a:solidFill>
              </a:rPr>
              <a:t>40</a:t>
            </a:r>
            <a:r>
              <a:rPr lang="zh-CN" altLang="zh-CN" sz="1400" dirty="0">
                <a:solidFill>
                  <a:schemeClr val="bg1"/>
                </a:solidFill>
              </a:rPr>
              <a:t>～</a:t>
            </a:r>
            <a:r>
              <a:rPr lang="en-US" altLang="zh-CN" sz="1400" dirty="0">
                <a:solidFill>
                  <a:schemeClr val="bg1"/>
                </a:solidFill>
              </a:rPr>
              <a:t>80MB/s</a:t>
            </a:r>
            <a:r>
              <a:rPr lang="zh-CN" altLang="zh-CN" sz="1400" dirty="0">
                <a:solidFill>
                  <a:schemeClr val="bg1"/>
                </a:solidFill>
              </a:rPr>
              <a:t>节点，数据规模</a:t>
            </a:r>
            <a:r>
              <a:rPr lang="en-US" altLang="zh-CN" sz="1400" dirty="0">
                <a:solidFill>
                  <a:schemeClr val="bg1"/>
                </a:solidFill>
              </a:rPr>
              <a:t>10PB</a:t>
            </a:r>
            <a:r>
              <a:rPr lang="zh-CN" altLang="zh-CN" sz="1400" dirty="0">
                <a:solidFill>
                  <a:schemeClr val="bg1"/>
                </a:solidFill>
              </a:rPr>
              <a:t>，数据负载均衡时间可依据流量配置而确定，集群重新启动时间按</a:t>
            </a:r>
            <a:r>
              <a:rPr lang="en-US" altLang="zh-CN" sz="1400" dirty="0">
                <a:solidFill>
                  <a:schemeClr val="bg1"/>
                </a:solidFill>
              </a:rPr>
              <a:t>10PB</a:t>
            </a:r>
            <a:r>
              <a:rPr lang="zh-CN" altLang="zh-CN" sz="1400" dirty="0">
                <a:solidFill>
                  <a:schemeClr val="bg1"/>
                </a:solidFill>
              </a:rPr>
              <a:t>规模计算达到分钟级别</a:t>
            </a:r>
            <a:endParaRPr lang="zh-CN" altLang="en-US" sz="1400" dirty="0">
              <a:solidFill>
                <a:schemeClr val="bg1"/>
              </a:solidFill>
            </a:endParaRPr>
          </a:p>
        </p:txBody>
      </p:sp>
      <p:pic>
        <p:nvPicPr>
          <p:cNvPr id="3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4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矩形 29"/>
          <p:cNvSpPr/>
          <p:nvPr/>
        </p:nvSpPr>
        <p:spPr>
          <a:xfrm>
            <a:off x="524727" y="1286142"/>
            <a:ext cx="4336444" cy="338554"/>
          </a:xfrm>
          <a:prstGeom prst="rect">
            <a:avLst/>
          </a:prstGeom>
        </p:spPr>
        <p:txBody>
          <a:bodyPr wrap="none">
            <a:spAutoFit/>
          </a:bodyPr>
          <a:lstStyle/>
          <a:p>
            <a:r>
              <a:rPr lang="en-US" altLang="zh-CN" sz="1600" b="1" dirty="0" smtClean="0"/>
              <a:t>3</a:t>
            </a:r>
            <a:r>
              <a:rPr lang="zh-CN" altLang="zh-CN" sz="1600" b="1" dirty="0"/>
              <a:t>．地震波形数据存储和计算平台的功能设计</a:t>
            </a:r>
            <a:endParaRPr lang="zh-CN" altLang="zh-CN" sz="1600" b="1" dirty="0"/>
          </a:p>
        </p:txBody>
      </p:sp>
      <p:grpSp>
        <p:nvGrpSpPr>
          <p:cNvPr id="32" name="组合 31"/>
          <p:cNvGrpSpPr/>
          <p:nvPr/>
        </p:nvGrpSpPr>
        <p:grpSpPr>
          <a:xfrm>
            <a:off x="2790790" y="2037689"/>
            <a:ext cx="2887506" cy="2924946"/>
            <a:chOff x="2733721" y="2323774"/>
            <a:chExt cx="2432903" cy="2464449"/>
          </a:xfrm>
        </p:grpSpPr>
        <p:grpSp>
          <p:nvGrpSpPr>
            <p:cNvPr id="33" name="组合 32"/>
            <p:cNvGrpSpPr/>
            <p:nvPr/>
          </p:nvGrpSpPr>
          <p:grpSpPr>
            <a:xfrm>
              <a:off x="2823169" y="2323774"/>
              <a:ext cx="2310303" cy="2200289"/>
              <a:chOff x="2823169" y="2323774"/>
              <a:chExt cx="2310303" cy="2200289"/>
            </a:xfrm>
          </p:grpSpPr>
          <p:sp>
            <p:nvSpPr>
              <p:cNvPr id="48" name="正五边形 47"/>
              <p:cNvSpPr/>
              <p:nvPr/>
            </p:nvSpPr>
            <p:spPr>
              <a:xfrm>
                <a:off x="2823169" y="2323774"/>
                <a:ext cx="2310303" cy="2200289"/>
              </a:xfrm>
              <a:prstGeom prst="pentagon">
                <a:avLst/>
              </a:prstGeom>
              <a:solidFill>
                <a:schemeClr val="bg1">
                  <a:lumMod val="95000"/>
                </a:schemeClr>
              </a:solidFill>
              <a:ln w="28575">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正五边形 48"/>
              <p:cNvSpPr/>
              <p:nvPr/>
            </p:nvSpPr>
            <p:spPr>
              <a:xfrm>
                <a:off x="3160441" y="2644986"/>
                <a:ext cx="1635760" cy="1557867"/>
              </a:xfrm>
              <a:prstGeom prst="pentagon">
                <a:avLst/>
              </a:prstGeom>
              <a:solidFill>
                <a:srgbClr val="3D89BC"/>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椭圆 40"/>
            <p:cNvSpPr/>
            <p:nvPr/>
          </p:nvSpPr>
          <p:spPr>
            <a:xfrm>
              <a:off x="4307840" y="2429802"/>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2</a:t>
              </a:r>
              <a:endParaRPr lang="zh-CN" altLang="en-US" sz="2400" b="1" dirty="0">
                <a:solidFill>
                  <a:srgbClr val="3D89BC"/>
                </a:solidFill>
                <a:effectLst>
                  <a:outerShdw blurRad="38100" dist="38100" dir="2700000" algn="tl">
                    <a:srgbClr val="000000">
                      <a:alpha val="43137"/>
                    </a:srgbClr>
                  </a:outerShdw>
                </a:effectLst>
              </a:endParaRPr>
            </a:p>
          </p:txBody>
        </p:sp>
        <p:sp>
          <p:nvSpPr>
            <p:cNvPr id="42" name="椭圆 41"/>
            <p:cNvSpPr/>
            <p:nvPr/>
          </p:nvSpPr>
          <p:spPr>
            <a:xfrm>
              <a:off x="3107112" y="2429802"/>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3D89BC"/>
                  </a:solidFill>
                  <a:effectLst>
                    <a:outerShdw blurRad="38100" dist="38100" dir="2700000" algn="tl">
                      <a:srgbClr val="000000">
                        <a:alpha val="43137"/>
                      </a:srgbClr>
                    </a:outerShdw>
                  </a:effectLst>
                </a:rPr>
                <a:t>1</a:t>
              </a:r>
              <a:endParaRPr lang="zh-CN" altLang="en-US" sz="2400" b="1" dirty="0">
                <a:solidFill>
                  <a:srgbClr val="3D89BC"/>
                </a:solidFill>
                <a:effectLst>
                  <a:outerShdw blurRad="38100" dist="38100" dir="2700000" algn="tl">
                    <a:srgbClr val="000000">
                      <a:alpha val="43137"/>
                    </a:srgbClr>
                  </a:outerShdw>
                </a:effectLst>
              </a:endParaRPr>
            </a:p>
          </p:txBody>
        </p:sp>
        <p:sp>
          <p:nvSpPr>
            <p:cNvPr id="43" name="椭圆 42"/>
            <p:cNvSpPr/>
            <p:nvPr/>
          </p:nvSpPr>
          <p:spPr>
            <a:xfrm>
              <a:off x="2733721" y="3631027"/>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3</a:t>
              </a:r>
              <a:endParaRPr lang="zh-CN" altLang="en-US" sz="2400" b="1" dirty="0">
                <a:solidFill>
                  <a:srgbClr val="3D89BC"/>
                </a:solidFill>
                <a:effectLst>
                  <a:outerShdw blurRad="38100" dist="38100" dir="2700000" algn="tl">
                    <a:srgbClr val="000000">
                      <a:alpha val="43137"/>
                    </a:srgbClr>
                  </a:outerShdw>
                </a:effectLst>
              </a:endParaRPr>
            </a:p>
          </p:txBody>
        </p:sp>
        <p:sp>
          <p:nvSpPr>
            <p:cNvPr id="44" name="椭圆 43"/>
            <p:cNvSpPr/>
            <p:nvPr/>
          </p:nvSpPr>
          <p:spPr>
            <a:xfrm>
              <a:off x="4638304" y="3631027"/>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4</a:t>
              </a:r>
              <a:endParaRPr lang="zh-CN" altLang="en-US" sz="2400" b="1" dirty="0">
                <a:solidFill>
                  <a:srgbClr val="3D89BC"/>
                </a:solidFill>
                <a:effectLst>
                  <a:outerShdw blurRad="38100" dist="38100" dir="2700000" algn="tl">
                    <a:srgbClr val="000000">
                      <a:alpha val="43137"/>
                    </a:srgbClr>
                  </a:outerShdw>
                </a:effectLst>
              </a:endParaRPr>
            </a:p>
          </p:txBody>
        </p:sp>
        <p:sp>
          <p:nvSpPr>
            <p:cNvPr id="47" name="椭圆 46"/>
            <p:cNvSpPr/>
            <p:nvPr/>
          </p:nvSpPr>
          <p:spPr>
            <a:xfrm>
              <a:off x="3714160" y="4259903"/>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5</a:t>
              </a:r>
              <a:endParaRPr lang="zh-CN" altLang="en-US" sz="2400" b="1" dirty="0">
                <a:solidFill>
                  <a:srgbClr val="3D89BC"/>
                </a:solidFill>
                <a:effectLst>
                  <a:outerShdw blurRad="38100" dist="38100" dir="2700000" algn="tl">
                    <a:srgbClr val="000000">
                      <a:alpha val="43137"/>
                    </a:srgbClr>
                  </a:outerShdw>
                </a:effectLst>
              </a:endParaRPr>
            </a:p>
          </p:txBody>
        </p:sp>
      </p:grpSp>
      <p:sp>
        <p:nvSpPr>
          <p:cNvPr id="50" name="矩形 49"/>
          <p:cNvSpPr/>
          <p:nvPr/>
        </p:nvSpPr>
        <p:spPr>
          <a:xfrm>
            <a:off x="790148" y="2294285"/>
            <a:ext cx="2184400" cy="400110"/>
          </a:xfrm>
          <a:prstGeom prst="rect">
            <a:avLst/>
          </a:prstGeom>
        </p:spPr>
        <p:txBody>
          <a:bodyPr wrap="square">
            <a:spAutoFit/>
          </a:bodyPr>
          <a:lstStyle/>
          <a:p>
            <a:r>
              <a:rPr lang="zh-CN" altLang="zh-CN" sz="2000" b="1" dirty="0">
                <a:solidFill>
                  <a:schemeClr val="accent1"/>
                </a:solidFill>
              </a:rPr>
              <a:t>数据解析</a:t>
            </a:r>
            <a:endParaRPr lang="zh-CN" altLang="en-US" sz="2000" b="1" dirty="0">
              <a:solidFill>
                <a:schemeClr val="accent1"/>
              </a:solidFill>
            </a:endParaRPr>
          </a:p>
        </p:txBody>
      </p:sp>
      <p:sp>
        <p:nvSpPr>
          <p:cNvPr id="51" name="矩形 50"/>
          <p:cNvSpPr/>
          <p:nvPr/>
        </p:nvSpPr>
        <p:spPr>
          <a:xfrm>
            <a:off x="6114660" y="2312594"/>
            <a:ext cx="2184400" cy="400110"/>
          </a:xfrm>
          <a:prstGeom prst="rect">
            <a:avLst/>
          </a:prstGeom>
        </p:spPr>
        <p:txBody>
          <a:bodyPr wrap="square">
            <a:spAutoFit/>
          </a:bodyPr>
          <a:lstStyle/>
          <a:p>
            <a:r>
              <a:rPr lang="zh-CN" altLang="zh-CN" sz="2000" b="1" dirty="0">
                <a:solidFill>
                  <a:schemeClr val="accent1"/>
                </a:solidFill>
              </a:rPr>
              <a:t>数据入库</a:t>
            </a:r>
            <a:endParaRPr lang="zh-CN" altLang="en-US" sz="2000" b="1" dirty="0">
              <a:solidFill>
                <a:schemeClr val="accent1"/>
              </a:solidFill>
            </a:endParaRPr>
          </a:p>
        </p:txBody>
      </p:sp>
      <p:sp>
        <p:nvSpPr>
          <p:cNvPr id="52" name="矩形 51"/>
          <p:cNvSpPr/>
          <p:nvPr/>
        </p:nvSpPr>
        <p:spPr>
          <a:xfrm>
            <a:off x="712552" y="3922255"/>
            <a:ext cx="2184400" cy="400110"/>
          </a:xfrm>
          <a:prstGeom prst="rect">
            <a:avLst/>
          </a:prstGeom>
        </p:spPr>
        <p:txBody>
          <a:bodyPr wrap="square">
            <a:spAutoFit/>
          </a:bodyPr>
          <a:lstStyle/>
          <a:p>
            <a:r>
              <a:rPr lang="zh-CN" altLang="zh-CN" sz="2000" b="1" dirty="0">
                <a:solidFill>
                  <a:schemeClr val="accent1"/>
                </a:solidFill>
              </a:rPr>
              <a:t>数据存储管理</a:t>
            </a:r>
            <a:endParaRPr lang="zh-CN" altLang="en-US" sz="2000" b="1" dirty="0">
              <a:solidFill>
                <a:schemeClr val="accent1"/>
              </a:solidFill>
            </a:endParaRPr>
          </a:p>
        </p:txBody>
      </p:sp>
      <p:sp>
        <p:nvSpPr>
          <p:cNvPr id="53" name="矩形 52"/>
          <p:cNvSpPr/>
          <p:nvPr/>
        </p:nvSpPr>
        <p:spPr>
          <a:xfrm>
            <a:off x="6116320" y="3693030"/>
            <a:ext cx="2374230" cy="707886"/>
          </a:xfrm>
          <a:prstGeom prst="rect">
            <a:avLst/>
          </a:prstGeom>
        </p:spPr>
        <p:txBody>
          <a:bodyPr wrap="square">
            <a:spAutoFit/>
          </a:bodyPr>
          <a:lstStyle/>
          <a:p>
            <a:r>
              <a:rPr lang="zh-CN" altLang="zh-CN" sz="2000" b="1" dirty="0">
                <a:solidFill>
                  <a:schemeClr val="accent1"/>
                </a:solidFill>
              </a:rPr>
              <a:t>云计算平台的数据应用接口</a:t>
            </a:r>
            <a:endParaRPr lang="zh-CN" altLang="en-US" sz="2000" b="1" dirty="0">
              <a:solidFill>
                <a:schemeClr val="accent1"/>
              </a:solidFill>
            </a:endParaRPr>
          </a:p>
        </p:txBody>
      </p:sp>
      <p:sp>
        <p:nvSpPr>
          <p:cNvPr id="54" name="矩形 53"/>
          <p:cNvSpPr/>
          <p:nvPr/>
        </p:nvSpPr>
        <p:spPr>
          <a:xfrm>
            <a:off x="4445803" y="5323638"/>
            <a:ext cx="2184400" cy="400110"/>
          </a:xfrm>
          <a:prstGeom prst="rect">
            <a:avLst/>
          </a:prstGeom>
        </p:spPr>
        <p:txBody>
          <a:bodyPr wrap="square">
            <a:spAutoFit/>
          </a:bodyPr>
          <a:lstStyle/>
          <a:p>
            <a:r>
              <a:rPr lang="zh-CN" altLang="zh-CN" sz="2000" b="1" dirty="0">
                <a:solidFill>
                  <a:schemeClr val="accent1"/>
                </a:solidFill>
              </a:rPr>
              <a:t>数据异地修复</a:t>
            </a:r>
            <a:endParaRPr lang="zh-CN" altLang="en-US" sz="2000" b="1" dirty="0">
              <a:solidFill>
                <a:schemeClr val="accent1"/>
              </a:solidFill>
            </a:endParaRPr>
          </a:p>
        </p:txBody>
      </p:sp>
      <p:cxnSp>
        <p:nvCxnSpPr>
          <p:cNvPr id="55" name="直接连接符 54"/>
          <p:cNvCxnSpPr/>
          <p:nvPr/>
        </p:nvCxnSpPr>
        <p:spPr>
          <a:xfrm>
            <a:off x="530745" y="2774269"/>
            <a:ext cx="218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456370" y="2704419"/>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a:stCxn id="42" idx="2"/>
          </p:cNvCxnSpPr>
          <p:nvPr/>
        </p:nvCxnSpPr>
        <p:spPr>
          <a:xfrm flipH="1">
            <a:off x="2715145" y="2477049"/>
            <a:ext cx="518806" cy="29722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446650" y="4335595"/>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530745" y="4415605"/>
            <a:ext cx="188733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8308780" y="2703103"/>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268140" y="4319489"/>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6155300" y="2784429"/>
            <a:ext cx="218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24380" y="4400815"/>
            <a:ext cx="218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43" idx="3"/>
          </p:cNvCxnSpPr>
          <p:nvPr/>
        </p:nvCxnSpPr>
        <p:spPr>
          <a:xfrm flipH="1">
            <a:off x="2448560" y="4124422"/>
            <a:ext cx="434058" cy="2754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41" idx="6"/>
          </p:cNvCxnSpPr>
          <p:nvPr/>
        </p:nvCxnSpPr>
        <p:spPr>
          <a:xfrm flipH="1" flipV="1">
            <a:off x="5286083" y="2477049"/>
            <a:ext cx="838297" cy="3073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44" idx="5"/>
          </p:cNvCxnSpPr>
          <p:nvPr/>
        </p:nvCxnSpPr>
        <p:spPr>
          <a:xfrm flipH="1" flipV="1">
            <a:off x="5586468" y="4124422"/>
            <a:ext cx="529852" cy="2754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290217" y="5723748"/>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4232390" y="5805074"/>
            <a:ext cx="20984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232390" y="4962636"/>
            <a:ext cx="0" cy="84112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175750" y="3229259"/>
            <a:ext cx="2184400" cy="461665"/>
          </a:xfrm>
          <a:prstGeom prst="rect">
            <a:avLst/>
          </a:prstGeom>
        </p:spPr>
        <p:txBody>
          <a:bodyPr wrap="square">
            <a:spAutoFit/>
          </a:bodyPr>
          <a:lstStyle/>
          <a:p>
            <a:pPr algn="ctr"/>
            <a:r>
              <a:rPr lang="zh-CN" altLang="en-US" sz="2400" b="1" dirty="0" smtClean="0">
                <a:solidFill>
                  <a:schemeClr val="bg1"/>
                </a:solidFill>
                <a:effectLst>
                  <a:outerShdw blurRad="38100" dist="38100" dir="2700000" algn="tl">
                    <a:srgbClr val="000000">
                      <a:alpha val="43137"/>
                    </a:srgbClr>
                  </a:outerShdw>
                </a:effectLst>
              </a:rPr>
              <a:t>功能设计</a:t>
            </a:r>
            <a:endParaRPr lang="zh-CN" altLang="en-US" sz="2400" b="1" dirty="0">
              <a:solidFill>
                <a:schemeClr val="bg1"/>
              </a:solidFill>
              <a:effectLst>
                <a:outerShdw blurRad="38100" dist="38100" dir="2700000" algn="tl">
                  <a:srgbClr val="000000">
                    <a:alpha val="43137"/>
                  </a:srgbClr>
                </a:outerShdw>
              </a:effectLst>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7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矩形 29"/>
          <p:cNvSpPr/>
          <p:nvPr/>
        </p:nvSpPr>
        <p:spPr>
          <a:xfrm>
            <a:off x="524727" y="1286142"/>
            <a:ext cx="3594254" cy="338554"/>
          </a:xfrm>
          <a:prstGeom prst="rect">
            <a:avLst/>
          </a:prstGeom>
        </p:spPr>
        <p:txBody>
          <a:bodyPr wrap="none">
            <a:spAutoFit/>
          </a:bodyPr>
          <a:lstStyle/>
          <a:p>
            <a:r>
              <a:rPr lang="en-US" altLang="zh-CN" sz="1600" b="1" dirty="0"/>
              <a:t>4</a:t>
            </a:r>
            <a:r>
              <a:rPr lang="zh-CN" altLang="zh-CN" sz="1600" b="1" dirty="0"/>
              <a:t>．平台的组成、总体构架与功能模块</a:t>
            </a:r>
            <a:endParaRPr lang="zh-CN" altLang="zh-CN" sz="1600" b="1" dirty="0"/>
          </a:p>
        </p:txBody>
      </p:sp>
      <p:pic>
        <p:nvPicPr>
          <p:cNvPr id="23554" name="Picture 2" descr="t714"/>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l="1031" t="1332" r="1126" b="2040"/>
          <a:stretch>
            <a:fillRect/>
          </a:stretch>
        </p:blipFill>
        <p:spPr bwMode="auto">
          <a:xfrm>
            <a:off x="1971674" y="1624696"/>
            <a:ext cx="4553753" cy="4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791100" y="5825292"/>
            <a:ext cx="4914900" cy="338554"/>
          </a:xfrm>
          <a:prstGeom prst="rect">
            <a:avLst/>
          </a:prstGeom>
        </p:spPr>
        <p:txBody>
          <a:bodyPr wrap="square">
            <a:spAutoFit/>
          </a:bodyPr>
          <a:lstStyle/>
          <a:p>
            <a:r>
              <a:rPr lang="zh-CN" altLang="zh-CN" sz="1600" dirty="0"/>
              <a:t>图</a:t>
            </a:r>
            <a:r>
              <a:rPr lang="en-US" altLang="zh-CN" sz="1600" dirty="0"/>
              <a:t>3-13  </a:t>
            </a:r>
            <a:r>
              <a:rPr lang="zh-CN" altLang="zh-CN" sz="1600" dirty="0"/>
              <a:t>地震波形数据云平台总体构架与功能模块</a:t>
            </a:r>
            <a:endParaRPr lang="zh-CN" altLang="zh-CN" sz="1600" dirty="0"/>
          </a:p>
        </p:txBody>
      </p:sp>
      <p:pic>
        <p:nvPicPr>
          <p:cNvPr id="2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矩形 29"/>
          <p:cNvSpPr/>
          <p:nvPr/>
        </p:nvSpPr>
        <p:spPr>
          <a:xfrm>
            <a:off x="524727" y="1286142"/>
            <a:ext cx="2568332" cy="338554"/>
          </a:xfrm>
          <a:prstGeom prst="rect">
            <a:avLst/>
          </a:prstGeom>
        </p:spPr>
        <p:txBody>
          <a:bodyPr wrap="none">
            <a:spAutoFit/>
          </a:bodyPr>
          <a:lstStyle/>
          <a:p>
            <a:r>
              <a:rPr lang="en-US" altLang="zh-CN" sz="1600" b="1" dirty="0"/>
              <a:t>5</a:t>
            </a:r>
            <a:r>
              <a:rPr lang="zh-CN" altLang="zh-CN" sz="1600" b="1" dirty="0"/>
              <a:t>．地震中的时间序列预测</a:t>
            </a:r>
            <a:endParaRPr lang="zh-CN" altLang="zh-CN" sz="1600" b="1" dirty="0"/>
          </a:p>
        </p:txBody>
      </p:sp>
      <p:sp>
        <p:nvSpPr>
          <p:cNvPr id="3" name="矩形 2"/>
          <p:cNvSpPr/>
          <p:nvPr/>
        </p:nvSpPr>
        <p:spPr>
          <a:xfrm>
            <a:off x="508958" y="1681877"/>
            <a:ext cx="7915326" cy="738664"/>
          </a:xfrm>
          <a:prstGeom prst="rect">
            <a:avLst/>
          </a:prstGeom>
        </p:spPr>
        <p:txBody>
          <a:bodyPr wrap="square">
            <a:spAutoFit/>
          </a:bodyPr>
          <a:lstStyle/>
          <a:p>
            <a:r>
              <a:rPr lang="zh-CN" altLang="zh-CN" sz="1400" dirty="0"/>
              <a:t>地震预测的主要手段也就是对地震序列进行特征研究。通过对地震序列的特征研究，可以帮助判断某大地震发生后地质活动的规律，掌握一定区域内地震前后震级次序间的某种内在关联性，有利于判断次地震发生后，震区地质活动的客观趋势</a:t>
            </a:r>
            <a:endParaRPr lang="zh-CN" altLang="en-US" sz="1400" dirty="0"/>
          </a:p>
        </p:txBody>
      </p:sp>
      <p:sp>
        <p:nvSpPr>
          <p:cNvPr id="5" name="矩形 4"/>
          <p:cNvSpPr/>
          <p:nvPr/>
        </p:nvSpPr>
        <p:spPr>
          <a:xfrm>
            <a:off x="508958" y="2568059"/>
            <a:ext cx="2568332" cy="338554"/>
          </a:xfrm>
          <a:prstGeom prst="rect">
            <a:avLst/>
          </a:prstGeom>
        </p:spPr>
        <p:txBody>
          <a:bodyPr wrap="none">
            <a:spAutoFit/>
          </a:bodyPr>
          <a:lstStyle/>
          <a:p>
            <a:r>
              <a:rPr lang="en-US" altLang="zh-CN" sz="1600" b="1" dirty="0"/>
              <a:t>1</a:t>
            </a:r>
            <a:r>
              <a:rPr lang="zh-CN" altLang="zh-CN" sz="1600" b="1" dirty="0"/>
              <a:t>）地震数据收集和预处理</a:t>
            </a:r>
            <a:endParaRPr lang="zh-CN" altLang="zh-CN" sz="1600" b="1" dirty="0"/>
          </a:p>
        </p:txBody>
      </p:sp>
      <p:sp>
        <p:nvSpPr>
          <p:cNvPr id="7" name="矩形 6"/>
          <p:cNvSpPr/>
          <p:nvPr/>
        </p:nvSpPr>
        <p:spPr>
          <a:xfrm>
            <a:off x="508958" y="2998112"/>
            <a:ext cx="4540025" cy="338554"/>
          </a:xfrm>
          <a:prstGeom prst="rect">
            <a:avLst/>
          </a:prstGeom>
        </p:spPr>
        <p:txBody>
          <a:bodyPr wrap="none">
            <a:spAutoFit/>
          </a:bodyPr>
          <a:lstStyle/>
          <a:p>
            <a:r>
              <a:rPr lang="zh-CN" altLang="en-US" sz="1600" dirty="0" smtClean="0"/>
              <a:t>采用</a:t>
            </a:r>
            <a:r>
              <a:rPr lang="en-US" altLang="zh-CN" sz="1600" dirty="0" smtClean="0"/>
              <a:t>SPBGC</a:t>
            </a:r>
            <a:r>
              <a:rPr lang="zh-CN" altLang="zh-CN" sz="1600" dirty="0" smtClean="0"/>
              <a:t>算法</a:t>
            </a:r>
            <a:r>
              <a:rPr lang="zh-CN" altLang="en-US" sz="1600" dirty="0" smtClean="0"/>
              <a:t>，</a:t>
            </a:r>
            <a:r>
              <a:rPr lang="zh-CN" altLang="zh-CN" sz="1600" dirty="0"/>
              <a:t>预处理的流程步骤具体</a:t>
            </a:r>
            <a:r>
              <a:rPr lang="zh-CN" altLang="zh-CN" sz="1600" dirty="0" smtClean="0"/>
              <a:t>如下</a:t>
            </a:r>
            <a:r>
              <a:rPr lang="zh-CN" altLang="en-US" sz="1600" dirty="0" smtClean="0"/>
              <a:t>：</a:t>
            </a:r>
            <a:endParaRPr lang="zh-CN" altLang="en-US" sz="1600" dirty="0"/>
          </a:p>
        </p:txBody>
      </p:sp>
      <p:sp>
        <p:nvSpPr>
          <p:cNvPr id="10" name="矩形 9"/>
          <p:cNvSpPr/>
          <p:nvPr/>
        </p:nvSpPr>
        <p:spPr>
          <a:xfrm>
            <a:off x="798000" y="3415516"/>
            <a:ext cx="7626284" cy="307777"/>
          </a:xfrm>
          <a:prstGeom prst="rect">
            <a:avLst/>
          </a:prstGeom>
          <a:solidFill>
            <a:schemeClr val="accent1"/>
          </a:solidFill>
        </p:spPr>
        <p:txBody>
          <a:bodyPr wrap="square">
            <a:spAutoFit/>
          </a:bodyPr>
          <a:lstStyle/>
          <a:p>
            <a:r>
              <a:rPr lang="zh-CN" altLang="zh-CN" sz="1400" dirty="0" smtClean="0">
                <a:solidFill>
                  <a:schemeClr val="bg1"/>
                </a:solidFill>
              </a:rPr>
              <a:t>设定</a:t>
            </a:r>
            <a:r>
              <a:rPr lang="zh-CN" altLang="zh-CN" sz="1400" dirty="0">
                <a:solidFill>
                  <a:schemeClr val="bg1"/>
                </a:solidFill>
              </a:rPr>
              <a:t>地震序列的空间跨度，并划分震级标准</a:t>
            </a:r>
            <a:r>
              <a:rPr lang="en-US" altLang="zh-CN" sz="1400" dirty="0" smtClean="0">
                <a:solidFill>
                  <a:schemeClr val="bg1"/>
                </a:solidFill>
              </a:rPr>
              <a:t>M</a:t>
            </a:r>
            <a:endParaRPr lang="en-US" altLang="zh-CN" sz="1400" dirty="0" smtClean="0">
              <a:solidFill>
                <a:schemeClr val="bg1"/>
              </a:solidFill>
            </a:endParaRPr>
          </a:p>
        </p:txBody>
      </p:sp>
      <p:sp>
        <p:nvSpPr>
          <p:cNvPr id="11" name="矩形 10"/>
          <p:cNvSpPr/>
          <p:nvPr/>
        </p:nvSpPr>
        <p:spPr>
          <a:xfrm>
            <a:off x="798000" y="3859346"/>
            <a:ext cx="7626284" cy="307777"/>
          </a:xfrm>
          <a:prstGeom prst="rect">
            <a:avLst/>
          </a:prstGeom>
          <a:solidFill>
            <a:schemeClr val="accent1"/>
          </a:solidFill>
        </p:spPr>
        <p:txBody>
          <a:bodyPr wrap="square">
            <a:spAutoFit/>
          </a:bodyPr>
          <a:lstStyle/>
          <a:p>
            <a:r>
              <a:rPr lang="zh-CN" altLang="zh-CN" sz="1400" dirty="0" smtClean="0">
                <a:solidFill>
                  <a:schemeClr val="bg1"/>
                </a:solidFill>
              </a:rPr>
              <a:t>依据</a:t>
            </a:r>
            <a:r>
              <a:rPr lang="zh-CN" altLang="zh-CN" sz="1400" dirty="0">
                <a:solidFill>
                  <a:schemeClr val="bg1"/>
                </a:solidFill>
              </a:rPr>
              <a:t>地震目录数据库，将震级大于或等于震级标准</a:t>
            </a:r>
            <a:r>
              <a:rPr lang="en-US" altLang="zh-CN" sz="1400" dirty="0">
                <a:solidFill>
                  <a:schemeClr val="bg1"/>
                </a:solidFill>
              </a:rPr>
              <a:t>M</a:t>
            </a:r>
            <a:r>
              <a:rPr lang="zh-CN" altLang="zh-CN" sz="1400" dirty="0">
                <a:solidFill>
                  <a:schemeClr val="bg1"/>
                </a:solidFill>
              </a:rPr>
              <a:t>的地震信息存入大地震</a:t>
            </a:r>
            <a:r>
              <a:rPr lang="zh-CN" altLang="zh-CN" sz="1400" dirty="0" smtClean="0">
                <a:solidFill>
                  <a:schemeClr val="bg1"/>
                </a:solidFill>
              </a:rPr>
              <a:t>文件</a:t>
            </a:r>
            <a:endParaRPr lang="en-US" altLang="zh-CN" sz="1400" dirty="0" smtClean="0">
              <a:solidFill>
                <a:schemeClr val="bg1"/>
              </a:solidFill>
            </a:endParaRPr>
          </a:p>
        </p:txBody>
      </p:sp>
      <p:sp>
        <p:nvSpPr>
          <p:cNvPr id="12" name="矩形 11"/>
          <p:cNvSpPr/>
          <p:nvPr/>
        </p:nvSpPr>
        <p:spPr>
          <a:xfrm>
            <a:off x="813573" y="4303176"/>
            <a:ext cx="7611091" cy="307777"/>
          </a:xfrm>
          <a:prstGeom prst="rect">
            <a:avLst/>
          </a:prstGeom>
          <a:solidFill>
            <a:schemeClr val="accent1"/>
          </a:solidFill>
        </p:spPr>
        <p:txBody>
          <a:bodyPr wrap="square">
            <a:spAutoFit/>
          </a:bodyPr>
          <a:lstStyle/>
          <a:p>
            <a:r>
              <a:rPr lang="zh-CN" altLang="zh-CN" sz="1400" dirty="0">
                <a:solidFill>
                  <a:schemeClr val="bg1"/>
                </a:solidFill>
              </a:rPr>
              <a:t>获取大地震文件中的每一条记录</a:t>
            </a:r>
            <a:r>
              <a:rPr lang="en-US" altLang="zh-CN" sz="1400" dirty="0">
                <a:solidFill>
                  <a:schemeClr val="bg1"/>
                </a:solidFill>
              </a:rPr>
              <a:t>E</a:t>
            </a:r>
            <a:r>
              <a:rPr lang="zh-CN" altLang="zh-CN" sz="1400" dirty="0">
                <a:solidFill>
                  <a:schemeClr val="bg1"/>
                </a:solidFill>
              </a:rPr>
              <a:t>，并取得震级</a:t>
            </a:r>
            <a:r>
              <a:rPr lang="en-US" altLang="zh-CN" sz="1400" dirty="0">
                <a:solidFill>
                  <a:schemeClr val="bg1"/>
                </a:solidFill>
              </a:rPr>
              <a:t>M</a:t>
            </a:r>
            <a:r>
              <a:rPr lang="zh-CN" altLang="zh-CN" sz="1400" dirty="0">
                <a:solidFill>
                  <a:schemeClr val="bg1"/>
                </a:solidFill>
              </a:rPr>
              <a:t>与震中所在位置</a:t>
            </a:r>
            <a:r>
              <a:rPr lang="en-US" altLang="zh-CN" sz="1400" dirty="0" smtClean="0">
                <a:solidFill>
                  <a:schemeClr val="bg1"/>
                </a:solidFill>
              </a:rPr>
              <a:t>G</a:t>
            </a:r>
            <a:endParaRPr lang="zh-CN" altLang="zh-CN" sz="1400" dirty="0">
              <a:solidFill>
                <a:schemeClr val="bg1"/>
              </a:solidFill>
            </a:endParaRPr>
          </a:p>
        </p:txBody>
      </p:sp>
      <p:sp>
        <p:nvSpPr>
          <p:cNvPr id="13" name="矩形 12"/>
          <p:cNvSpPr/>
          <p:nvPr/>
        </p:nvSpPr>
        <p:spPr>
          <a:xfrm>
            <a:off x="798000" y="4747006"/>
            <a:ext cx="7626284" cy="738664"/>
          </a:xfrm>
          <a:prstGeom prst="rect">
            <a:avLst/>
          </a:prstGeom>
          <a:solidFill>
            <a:schemeClr val="accent1"/>
          </a:solidFill>
        </p:spPr>
        <p:txBody>
          <a:bodyPr wrap="square">
            <a:spAutoFit/>
          </a:bodyPr>
          <a:lstStyle/>
          <a:p>
            <a:r>
              <a:rPr lang="zh-CN" altLang="zh-CN" sz="1400" dirty="0" smtClean="0">
                <a:solidFill>
                  <a:schemeClr val="bg1"/>
                </a:solidFill>
              </a:rPr>
              <a:t>扫描</a:t>
            </a:r>
            <a:r>
              <a:rPr lang="zh-CN" altLang="zh-CN" sz="1400" dirty="0">
                <a:solidFill>
                  <a:schemeClr val="bg1"/>
                </a:solidFill>
              </a:rPr>
              <a:t>地震目录数据，对每一地震记录</a:t>
            </a:r>
            <a:r>
              <a:rPr lang="en-US" altLang="zh-CN" sz="1400" dirty="0">
                <a:solidFill>
                  <a:schemeClr val="bg1"/>
                </a:solidFill>
              </a:rPr>
              <a:t>E</a:t>
            </a:r>
            <a:r>
              <a:rPr lang="zh-CN" altLang="zh-CN" sz="1400" dirty="0">
                <a:solidFill>
                  <a:schemeClr val="bg1"/>
                </a:solidFill>
              </a:rPr>
              <a:t>，均判断当前地震位置与震中</a:t>
            </a:r>
            <a:r>
              <a:rPr lang="en-US" altLang="zh-CN" sz="1400" dirty="0">
                <a:solidFill>
                  <a:schemeClr val="bg1"/>
                </a:solidFill>
              </a:rPr>
              <a:t>G</a:t>
            </a:r>
            <a:r>
              <a:rPr lang="zh-CN" altLang="zh-CN" sz="1400" dirty="0">
                <a:solidFill>
                  <a:schemeClr val="bg1"/>
                </a:solidFill>
              </a:rPr>
              <a:t>的距离是否满足设定的空间跨度。如果满足空间跨度，则将该记录标注为与震中等同的序列号，同时将震中为圆心的区域范围内地震的次数加</a:t>
            </a:r>
            <a:r>
              <a:rPr lang="en-US" altLang="zh-CN" sz="1400" dirty="0">
                <a:solidFill>
                  <a:schemeClr val="bg1"/>
                </a:solidFill>
              </a:rPr>
              <a:t>l</a:t>
            </a:r>
            <a:r>
              <a:rPr lang="zh-CN" altLang="zh-CN" sz="1400" dirty="0">
                <a:solidFill>
                  <a:schemeClr val="bg1"/>
                </a:solidFill>
              </a:rPr>
              <a:t>；否则继续处理下一条地震</a:t>
            </a:r>
            <a:r>
              <a:rPr lang="zh-CN" altLang="zh-CN" sz="1400" dirty="0" smtClean="0">
                <a:solidFill>
                  <a:schemeClr val="bg1"/>
                </a:solidFill>
              </a:rPr>
              <a:t>记录</a:t>
            </a:r>
            <a:endParaRPr lang="zh-CN" altLang="zh-CN" sz="1400" dirty="0">
              <a:solidFill>
                <a:schemeClr val="bg1"/>
              </a:solidFill>
            </a:endParaRPr>
          </a:p>
        </p:txBody>
      </p:sp>
      <p:sp>
        <p:nvSpPr>
          <p:cNvPr id="14" name="矩形 13"/>
          <p:cNvSpPr/>
          <p:nvPr/>
        </p:nvSpPr>
        <p:spPr>
          <a:xfrm>
            <a:off x="798000" y="5617291"/>
            <a:ext cx="7626284" cy="307777"/>
          </a:xfrm>
          <a:prstGeom prst="rect">
            <a:avLst/>
          </a:prstGeom>
          <a:solidFill>
            <a:schemeClr val="accent1"/>
          </a:solidFill>
        </p:spPr>
        <p:txBody>
          <a:bodyPr wrap="square">
            <a:spAutoFit/>
          </a:bodyPr>
          <a:lstStyle/>
          <a:p>
            <a:r>
              <a:rPr lang="zh-CN" altLang="zh-CN" sz="1400" dirty="0">
                <a:solidFill>
                  <a:schemeClr val="bg1"/>
                </a:solidFill>
              </a:rPr>
              <a:t>大地震文件处理完毕后，该阶段地震数据收集和预处理阶段</a:t>
            </a:r>
            <a:r>
              <a:rPr lang="zh-CN" altLang="zh-CN" sz="1400" dirty="0" smtClean="0">
                <a:solidFill>
                  <a:schemeClr val="bg1"/>
                </a:solidFill>
              </a:rPr>
              <a:t>结束</a:t>
            </a:r>
            <a:endParaRPr lang="zh-CN" altLang="zh-CN" sz="1400" dirty="0">
              <a:solidFill>
                <a:schemeClr val="bg1"/>
              </a:solidFill>
            </a:endParaRPr>
          </a:p>
        </p:txBody>
      </p:sp>
      <p:sp>
        <p:nvSpPr>
          <p:cNvPr id="31" name="矩形 30"/>
          <p:cNvSpPr/>
          <p:nvPr/>
        </p:nvSpPr>
        <p:spPr>
          <a:xfrm>
            <a:off x="593746" y="3415516"/>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2" name="矩形 31"/>
          <p:cNvSpPr/>
          <p:nvPr/>
        </p:nvSpPr>
        <p:spPr>
          <a:xfrm>
            <a:off x="593746" y="3859346"/>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3" name="矩形 32"/>
          <p:cNvSpPr/>
          <p:nvPr/>
        </p:nvSpPr>
        <p:spPr>
          <a:xfrm>
            <a:off x="593746" y="4303176"/>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4" name="矩形 33"/>
          <p:cNvSpPr/>
          <p:nvPr/>
        </p:nvSpPr>
        <p:spPr>
          <a:xfrm>
            <a:off x="593746" y="4747005"/>
            <a:ext cx="105711" cy="738665"/>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5" name="矩形 34"/>
          <p:cNvSpPr/>
          <p:nvPr/>
        </p:nvSpPr>
        <p:spPr>
          <a:xfrm>
            <a:off x="593746" y="5617291"/>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pic>
        <p:nvPicPr>
          <p:cNvPr id="3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54534" y="3784833"/>
            <a:ext cx="5693399" cy="426278"/>
            <a:chOff x="1807265" y="4331900"/>
            <a:chExt cx="5693399" cy="426278"/>
          </a:xfrm>
        </p:grpSpPr>
        <p:sp>
          <p:nvSpPr>
            <p:cNvPr id="52" name="圆角矩形 51"/>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54534" y="2086295"/>
            <a:ext cx="5693399" cy="426279"/>
            <a:chOff x="1807265" y="3866296"/>
            <a:chExt cx="5693399" cy="426279"/>
          </a:xfrm>
        </p:grpSpPr>
        <p:sp>
          <p:nvSpPr>
            <p:cNvPr id="39" name="圆角矩形 3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54534" y="4875998"/>
            <a:ext cx="5693399" cy="415498"/>
            <a:chOff x="1807265" y="2462595"/>
            <a:chExt cx="5693399" cy="415498"/>
          </a:xfrm>
        </p:grpSpPr>
        <p:sp>
          <p:nvSpPr>
            <p:cNvPr id="55" name="圆角矩形 54"/>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3286" y="2462595"/>
              <a:ext cx="3932487"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3.6</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数据挖掘算法综合应用</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4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63662" y="2562492"/>
            <a:ext cx="5708788" cy="677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24" name="矩形 23"/>
          <p:cNvSpPr/>
          <p:nvPr/>
        </p:nvSpPr>
        <p:spPr>
          <a:xfrm>
            <a:off x="2463662" y="3467143"/>
            <a:ext cx="5708788" cy="677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27" name="矩形 26"/>
          <p:cNvSpPr/>
          <p:nvPr/>
        </p:nvSpPr>
        <p:spPr>
          <a:xfrm>
            <a:off x="2463662" y="4341732"/>
            <a:ext cx="5708788" cy="677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4693914" cy="369332"/>
          </a:xfrm>
          <a:prstGeom prst="rect">
            <a:avLst/>
          </a:prstGeom>
        </p:spPr>
        <p:txBody>
          <a:bodyPr wrap="none">
            <a:spAutoFit/>
          </a:bodyPr>
          <a:lstStyle/>
          <a:p>
            <a:r>
              <a:rPr lang="en-US" altLang="zh-CN" dirty="0" smtClean="0"/>
              <a:t>3.6.1 </a:t>
            </a:r>
            <a:r>
              <a:rPr lang="zh-CN" altLang="zh-CN" dirty="0" smtClean="0"/>
              <a:t>案例</a:t>
            </a:r>
            <a:r>
              <a:rPr lang="zh-CN" altLang="zh-CN" dirty="0"/>
              <a:t>分析：精确营销中的关联规则应用</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508957" y="1361212"/>
            <a:ext cx="8075577" cy="738664"/>
          </a:xfrm>
          <a:prstGeom prst="rect">
            <a:avLst/>
          </a:prstGeom>
        </p:spPr>
        <p:txBody>
          <a:bodyPr wrap="square">
            <a:spAutoFit/>
          </a:bodyPr>
          <a:lstStyle/>
          <a:p>
            <a:r>
              <a:rPr lang="zh-CN" altLang="zh-CN" sz="1400" dirty="0"/>
              <a:t>数据挖掘在各领域的应用非常广泛，只要该产业拥有具备分析价值与需求的数据仓储或数据库，都可以利用挖掘工具进行有目的的挖掘分析。一般较常见的应用案例多发生在零售业、制造业、财务金融保险、通信业及医疗服务等。</a:t>
            </a:r>
            <a:endParaRPr lang="zh-CN" altLang="zh-CN" sz="1400" dirty="0"/>
          </a:p>
        </p:txBody>
      </p:sp>
      <p:sp>
        <p:nvSpPr>
          <p:cNvPr id="3" name="TextBox 2"/>
          <p:cNvSpPr txBox="1"/>
          <p:nvPr/>
        </p:nvSpPr>
        <p:spPr>
          <a:xfrm>
            <a:off x="508958" y="2981325"/>
            <a:ext cx="1659429" cy="1862048"/>
          </a:xfrm>
          <a:prstGeom prst="rect">
            <a:avLst/>
          </a:prstGeom>
          <a:noFill/>
        </p:spPr>
        <p:txBody>
          <a:bodyPr wrap="none" rtlCol="0">
            <a:spAutoFit/>
          </a:bodyPr>
          <a:lstStyle/>
          <a:p>
            <a:r>
              <a:rPr lang="zh-CN" altLang="en-US" sz="11500" dirty="0" smtClean="0">
                <a:solidFill>
                  <a:schemeClr val="accent1"/>
                </a:solidFill>
              </a:rPr>
              <a:t>？</a:t>
            </a:r>
            <a:endParaRPr lang="zh-CN" altLang="en-US" sz="11500" dirty="0">
              <a:solidFill>
                <a:schemeClr val="accent1"/>
              </a:solidFill>
            </a:endParaRPr>
          </a:p>
        </p:txBody>
      </p:sp>
      <p:sp>
        <p:nvSpPr>
          <p:cNvPr id="4" name="矩形 3"/>
          <p:cNvSpPr/>
          <p:nvPr/>
        </p:nvSpPr>
        <p:spPr>
          <a:xfrm>
            <a:off x="2463662" y="2732127"/>
            <a:ext cx="4689612" cy="338554"/>
          </a:xfrm>
          <a:prstGeom prst="rect">
            <a:avLst/>
          </a:prstGeom>
        </p:spPr>
        <p:txBody>
          <a:bodyPr wrap="square">
            <a:spAutoFit/>
          </a:bodyPr>
          <a:lstStyle/>
          <a:p>
            <a:r>
              <a:rPr lang="zh-CN" altLang="zh-CN" sz="1600" b="1" dirty="0">
                <a:solidFill>
                  <a:schemeClr val="bg1"/>
                </a:solidFill>
              </a:rPr>
              <a:t>如何通过交叉销售，得到更大的收入？</a:t>
            </a:r>
            <a:endParaRPr lang="zh-CN" altLang="en-US" sz="1600" b="1" dirty="0">
              <a:solidFill>
                <a:schemeClr val="bg1"/>
              </a:solidFill>
            </a:endParaRPr>
          </a:p>
        </p:txBody>
      </p:sp>
      <p:sp>
        <p:nvSpPr>
          <p:cNvPr id="5" name="矩形 4"/>
          <p:cNvSpPr/>
          <p:nvPr/>
        </p:nvSpPr>
        <p:spPr>
          <a:xfrm>
            <a:off x="2463662" y="3513668"/>
            <a:ext cx="5310394" cy="584775"/>
          </a:xfrm>
          <a:prstGeom prst="rect">
            <a:avLst/>
          </a:prstGeom>
        </p:spPr>
        <p:txBody>
          <a:bodyPr wrap="square">
            <a:spAutoFit/>
          </a:bodyPr>
          <a:lstStyle/>
          <a:p>
            <a:r>
              <a:rPr lang="zh-CN" altLang="zh-CN" sz="1600" b="1" dirty="0">
                <a:solidFill>
                  <a:schemeClr val="bg1"/>
                </a:solidFill>
              </a:rPr>
              <a:t>如何在销售数据中发掘顾客的消费习性，并由交易记录找出顾客偏好的产品组合？</a:t>
            </a:r>
            <a:endParaRPr lang="zh-CN" altLang="en-US" sz="1600" b="1" dirty="0">
              <a:solidFill>
                <a:schemeClr val="bg1"/>
              </a:solidFill>
            </a:endParaRPr>
          </a:p>
        </p:txBody>
      </p:sp>
      <p:sp>
        <p:nvSpPr>
          <p:cNvPr id="6" name="矩形 5"/>
          <p:cNvSpPr/>
          <p:nvPr/>
        </p:nvSpPr>
        <p:spPr>
          <a:xfrm>
            <a:off x="2463662" y="4511367"/>
            <a:ext cx="5310394" cy="338554"/>
          </a:xfrm>
          <a:prstGeom prst="rect">
            <a:avLst/>
          </a:prstGeom>
        </p:spPr>
        <p:txBody>
          <a:bodyPr wrap="square">
            <a:spAutoFit/>
          </a:bodyPr>
          <a:lstStyle/>
          <a:p>
            <a:r>
              <a:rPr lang="zh-CN" altLang="zh-CN" sz="1600" b="1" dirty="0">
                <a:solidFill>
                  <a:schemeClr val="bg1"/>
                </a:solidFill>
              </a:rPr>
              <a:t>如何找出流失顾客的特征与推出新产品的时机</a:t>
            </a:r>
            <a:r>
              <a:rPr lang="zh-CN" altLang="zh-CN" sz="1600" b="1" dirty="0" smtClean="0">
                <a:solidFill>
                  <a:schemeClr val="bg1"/>
                </a:solidFill>
              </a:rPr>
              <a:t>点</a:t>
            </a:r>
            <a:r>
              <a:rPr lang="zh-CN" altLang="en-US" sz="1600" b="1" dirty="0" smtClean="0">
                <a:solidFill>
                  <a:schemeClr val="bg1"/>
                </a:solidFill>
              </a:rPr>
              <a:t>？</a:t>
            </a:r>
            <a:endParaRPr lang="zh-CN" altLang="en-US" sz="1600" b="1" dirty="0">
              <a:solidFill>
                <a:schemeClr val="bg1"/>
              </a:solidFill>
            </a:endParaRPr>
          </a:p>
        </p:txBody>
      </p:sp>
      <p:sp>
        <p:nvSpPr>
          <p:cNvPr id="7" name="矩形 6"/>
          <p:cNvSpPr/>
          <p:nvPr/>
        </p:nvSpPr>
        <p:spPr>
          <a:xfrm>
            <a:off x="508956" y="5391835"/>
            <a:ext cx="8075577" cy="338554"/>
          </a:xfrm>
          <a:prstGeom prst="rect">
            <a:avLst/>
          </a:prstGeom>
        </p:spPr>
        <p:txBody>
          <a:bodyPr wrap="square">
            <a:spAutoFit/>
          </a:bodyPr>
          <a:lstStyle/>
          <a:p>
            <a:r>
              <a:rPr lang="zh-CN" altLang="zh-CN" sz="1600" dirty="0"/>
              <a:t>通过关联规则挖掘来发现和捕捉数据间隐藏的重要关联，从而为产品营销提供技术支撑。</a:t>
            </a:r>
            <a:endParaRPr lang="zh-CN" altLang="zh-CN" sz="1600" dirty="0"/>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3.6.2 </a:t>
            </a:r>
            <a:r>
              <a:rPr lang="zh-CN" altLang="zh-CN" dirty="0" smtClean="0"/>
              <a:t>挖掘</a:t>
            </a:r>
            <a:r>
              <a:rPr lang="zh-CN" altLang="zh-CN" dirty="0"/>
              <a:t>目标的提出</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97543"/>
            <a:ext cx="3057247" cy="338554"/>
          </a:xfrm>
          <a:prstGeom prst="rect">
            <a:avLst/>
          </a:prstGeom>
        </p:spPr>
        <p:txBody>
          <a:bodyPr wrap="none">
            <a:spAutoFit/>
          </a:bodyPr>
          <a:lstStyle/>
          <a:p>
            <a:r>
              <a:rPr lang="zh-CN" altLang="zh-CN" sz="1600" dirty="0"/>
              <a:t>电子商务网站中的商品</a:t>
            </a:r>
            <a:r>
              <a:rPr lang="zh-CN" altLang="zh-CN" sz="1600" dirty="0" smtClean="0"/>
              <a:t>推荐</a:t>
            </a:r>
            <a:r>
              <a:rPr lang="zh-CN" altLang="en-US" sz="1600" dirty="0" smtClean="0"/>
              <a:t>为例</a:t>
            </a:r>
            <a:endParaRPr lang="zh-CN" altLang="en-US" sz="1600" dirty="0"/>
          </a:p>
        </p:txBody>
      </p:sp>
      <p:sp>
        <p:nvSpPr>
          <p:cNvPr id="3" name="矩形 2"/>
          <p:cNvSpPr/>
          <p:nvPr/>
        </p:nvSpPr>
        <p:spPr>
          <a:xfrm>
            <a:off x="3017325" y="1949755"/>
            <a:ext cx="2318296" cy="523220"/>
          </a:xfrm>
          <a:prstGeom prst="rect">
            <a:avLst/>
          </a:prstGeom>
          <a:solidFill>
            <a:schemeClr val="accent1"/>
          </a:solidFill>
        </p:spPr>
        <p:txBody>
          <a:bodyPr wrap="square">
            <a:spAutoFit/>
          </a:bodyPr>
          <a:lstStyle/>
          <a:p>
            <a:pPr algn="ctr"/>
            <a:r>
              <a:rPr lang="zh-CN" altLang="zh-CN" sz="2800" b="1" dirty="0">
                <a:solidFill>
                  <a:schemeClr val="bg1"/>
                </a:solidFill>
              </a:rPr>
              <a:t>客户忠诚度</a:t>
            </a:r>
            <a:endParaRPr lang="zh-CN" altLang="en-US" sz="2800" b="1" dirty="0">
              <a:solidFill>
                <a:schemeClr val="bg1"/>
              </a:solidFill>
            </a:endParaRPr>
          </a:p>
        </p:txBody>
      </p:sp>
      <p:sp>
        <p:nvSpPr>
          <p:cNvPr id="4" name="矩形 3"/>
          <p:cNvSpPr/>
          <p:nvPr/>
        </p:nvSpPr>
        <p:spPr>
          <a:xfrm>
            <a:off x="1766648" y="3159446"/>
            <a:ext cx="516449" cy="1200329"/>
          </a:xfrm>
          <a:prstGeom prst="rect">
            <a:avLst/>
          </a:prstGeom>
          <a:solidFill>
            <a:schemeClr val="accent1"/>
          </a:solidFill>
        </p:spPr>
        <p:txBody>
          <a:bodyPr wrap="square">
            <a:spAutoFit/>
          </a:bodyPr>
          <a:lstStyle/>
          <a:p>
            <a:pPr algn="ctr"/>
            <a:r>
              <a:rPr lang="zh-CN" altLang="zh-CN" b="1" dirty="0" smtClean="0">
                <a:solidFill>
                  <a:schemeClr val="bg1"/>
                </a:solidFill>
              </a:rPr>
              <a:t>影响因素</a:t>
            </a:r>
            <a:endParaRPr lang="zh-CN" altLang="en-US" b="1" dirty="0">
              <a:solidFill>
                <a:schemeClr val="bg1"/>
              </a:solidFill>
            </a:endParaRPr>
          </a:p>
        </p:txBody>
      </p:sp>
      <p:sp>
        <p:nvSpPr>
          <p:cNvPr id="5" name="矩形 4"/>
          <p:cNvSpPr/>
          <p:nvPr/>
        </p:nvSpPr>
        <p:spPr>
          <a:xfrm>
            <a:off x="3113127" y="4005590"/>
            <a:ext cx="3517076" cy="338554"/>
          </a:xfrm>
          <a:prstGeom prst="rect">
            <a:avLst/>
          </a:prstGeom>
          <a:solidFill>
            <a:schemeClr val="accent1"/>
          </a:solidFill>
          <a:ln>
            <a:noFill/>
          </a:ln>
        </p:spPr>
        <p:txBody>
          <a:bodyPr wrap="square">
            <a:spAutoFit/>
          </a:bodyPr>
          <a:lstStyle/>
          <a:p>
            <a:r>
              <a:rPr lang="zh-CN" altLang="zh-CN" sz="1600" b="1" dirty="0" smtClean="0">
                <a:solidFill>
                  <a:schemeClr val="bg1"/>
                </a:solidFill>
              </a:rPr>
              <a:t>其他因素</a:t>
            </a:r>
            <a:r>
              <a:rPr lang="zh-CN" altLang="en-US" sz="1600" b="1" dirty="0" smtClean="0">
                <a:solidFill>
                  <a:schemeClr val="bg1"/>
                </a:solidFill>
              </a:rPr>
              <a:t>：</a:t>
            </a:r>
            <a:r>
              <a:rPr lang="zh-CN" altLang="zh-CN" sz="1600" b="1" dirty="0" smtClean="0">
                <a:solidFill>
                  <a:schemeClr val="bg1"/>
                </a:solidFill>
              </a:rPr>
              <a:t>如</a:t>
            </a:r>
            <a:r>
              <a:rPr lang="zh-CN" altLang="zh-CN" sz="1600" b="1" dirty="0">
                <a:solidFill>
                  <a:schemeClr val="bg1"/>
                </a:solidFill>
              </a:rPr>
              <a:t>社会文化、国家政策等</a:t>
            </a:r>
            <a:endParaRPr lang="zh-CN" altLang="en-US" sz="1600" b="1" dirty="0">
              <a:solidFill>
                <a:schemeClr val="bg1"/>
              </a:solidFill>
            </a:endParaRPr>
          </a:p>
        </p:txBody>
      </p:sp>
      <p:sp>
        <p:nvSpPr>
          <p:cNvPr id="6" name="矩形 5"/>
          <p:cNvSpPr/>
          <p:nvPr/>
        </p:nvSpPr>
        <p:spPr>
          <a:xfrm>
            <a:off x="3113126" y="3155084"/>
            <a:ext cx="3517077" cy="338554"/>
          </a:xfrm>
          <a:prstGeom prst="rect">
            <a:avLst/>
          </a:prstGeom>
          <a:solidFill>
            <a:schemeClr val="accent1"/>
          </a:solidFill>
          <a:ln>
            <a:noFill/>
          </a:ln>
        </p:spPr>
        <p:txBody>
          <a:bodyPr wrap="square">
            <a:spAutoFit/>
          </a:bodyPr>
          <a:lstStyle/>
          <a:p>
            <a:r>
              <a:rPr lang="zh-CN" altLang="zh-CN" sz="1600" b="1" dirty="0">
                <a:solidFill>
                  <a:schemeClr val="bg1"/>
                </a:solidFill>
              </a:rPr>
              <a:t>客户自身原因</a:t>
            </a:r>
            <a:endParaRPr lang="zh-CN" altLang="en-US" sz="1600" b="1" dirty="0">
              <a:solidFill>
                <a:schemeClr val="bg1"/>
              </a:solidFill>
            </a:endParaRPr>
          </a:p>
        </p:txBody>
      </p:sp>
      <p:sp>
        <p:nvSpPr>
          <p:cNvPr id="7" name="矩形 6"/>
          <p:cNvSpPr/>
          <p:nvPr/>
        </p:nvSpPr>
        <p:spPr>
          <a:xfrm>
            <a:off x="3113127" y="3580337"/>
            <a:ext cx="3517076" cy="338554"/>
          </a:xfrm>
          <a:prstGeom prst="rect">
            <a:avLst/>
          </a:prstGeom>
          <a:solidFill>
            <a:schemeClr val="accent1"/>
          </a:solidFill>
          <a:ln>
            <a:noFill/>
          </a:ln>
        </p:spPr>
        <p:txBody>
          <a:bodyPr wrap="square">
            <a:spAutoFit/>
          </a:bodyPr>
          <a:lstStyle/>
          <a:p>
            <a:r>
              <a:rPr lang="zh-CN" altLang="zh-CN" sz="1600" b="1" dirty="0">
                <a:solidFill>
                  <a:schemeClr val="bg1"/>
                </a:solidFill>
              </a:rPr>
              <a:t>企业原因</a:t>
            </a:r>
            <a:endParaRPr lang="zh-CN" altLang="en-US" sz="1600" b="1" dirty="0">
              <a:solidFill>
                <a:schemeClr val="bg1"/>
              </a:solidFill>
            </a:endParaRPr>
          </a:p>
        </p:txBody>
      </p:sp>
      <p:sp>
        <p:nvSpPr>
          <p:cNvPr id="9" name="左大括号 8"/>
          <p:cNvSpPr/>
          <p:nvPr/>
        </p:nvSpPr>
        <p:spPr>
          <a:xfrm>
            <a:off x="2643997" y="3277680"/>
            <a:ext cx="177023" cy="96386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508958" y="4743361"/>
            <a:ext cx="7915326" cy="523220"/>
          </a:xfrm>
          <a:prstGeom prst="rect">
            <a:avLst/>
          </a:prstGeom>
        </p:spPr>
        <p:txBody>
          <a:bodyPr wrap="square">
            <a:spAutoFit/>
          </a:bodyPr>
          <a:lstStyle/>
          <a:p>
            <a:r>
              <a:rPr lang="zh-CN" altLang="zh-CN" sz="1400" dirty="0"/>
              <a:t>数据挖掘技术可以建立客户忠诚度分析模型，了解哪些因素对客户的忠诚度有较大的影响，从而采取相应措施。因此，基于数据挖掘技术的客户忠诚度分析具有重要的应用价值。</a:t>
            </a:r>
            <a:endParaRPr lang="zh-CN" altLang="en-US" sz="1400" dirty="0"/>
          </a:p>
        </p:txBody>
      </p:sp>
      <p:pic>
        <p:nvPicPr>
          <p:cNvPr id="2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p:grpSpPr>
        <p:sp>
          <p:nvSpPr>
            <p:cNvPr id="39" name="圆角矩形 3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p:grpSpPr>
        <p:sp>
          <p:nvSpPr>
            <p:cNvPr id="49" name="圆角矩形 48"/>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关联规则</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17410" name="图片 255" descr="说明: 7-13"/>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t="1779" b="1100"/>
          <a:stretch>
            <a:fillRect/>
          </a:stretch>
        </p:blipFill>
        <p:spPr bwMode="auto">
          <a:xfrm>
            <a:off x="1877228" y="1243811"/>
            <a:ext cx="4752975" cy="44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19008" y="5670614"/>
            <a:ext cx="3012363" cy="338554"/>
          </a:xfrm>
          <a:prstGeom prst="rect">
            <a:avLst/>
          </a:prstGeom>
        </p:spPr>
        <p:txBody>
          <a:bodyPr wrap="none">
            <a:spAutoFit/>
          </a:bodyPr>
          <a:lstStyle/>
          <a:p>
            <a:r>
              <a:rPr lang="zh-CN" altLang="zh-CN" sz="1600" dirty="0"/>
              <a:t>图</a:t>
            </a:r>
            <a:r>
              <a:rPr lang="en-US" altLang="zh-CN" sz="1600" dirty="0"/>
              <a:t>3-14  </a:t>
            </a:r>
            <a:r>
              <a:rPr lang="zh-CN" altLang="zh-CN" sz="1600" dirty="0"/>
              <a:t>电子商务网站操作流程</a:t>
            </a:r>
            <a:endParaRPr lang="zh-CN" altLang="zh-CN" sz="1600" dirty="0"/>
          </a:p>
        </p:txBody>
      </p:sp>
      <p:pic>
        <p:nvPicPr>
          <p:cNvPr id="1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1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5" name="矩形 14"/>
          <p:cNvSpPr/>
          <p:nvPr/>
        </p:nvSpPr>
        <p:spPr>
          <a:xfrm>
            <a:off x="508958" y="1348085"/>
            <a:ext cx="7915326" cy="523220"/>
          </a:xfrm>
          <a:prstGeom prst="rect">
            <a:avLst/>
          </a:prstGeom>
        </p:spPr>
        <p:txBody>
          <a:bodyPr wrap="square">
            <a:spAutoFit/>
          </a:bodyPr>
          <a:lstStyle/>
          <a:p>
            <a:r>
              <a:rPr lang="zh-CN" altLang="zh-CN" sz="1400" dirty="0"/>
              <a:t>在电子商务系统中，忠诚度分析所需要的客户信息和交易信息分别存放在网站数据库的客户表、订单表及订单明细表中。</a:t>
            </a:r>
            <a:endParaRPr lang="zh-CN" altLang="en-US" sz="1400" dirty="0"/>
          </a:p>
        </p:txBody>
      </p:sp>
      <p:sp>
        <p:nvSpPr>
          <p:cNvPr id="16" name="矩形 15"/>
          <p:cNvSpPr/>
          <p:nvPr/>
        </p:nvSpPr>
        <p:spPr>
          <a:xfrm>
            <a:off x="508956" y="1956970"/>
            <a:ext cx="7844467" cy="523220"/>
          </a:xfrm>
          <a:prstGeom prst="rect">
            <a:avLst/>
          </a:prstGeom>
        </p:spPr>
        <p:txBody>
          <a:bodyPr wrap="square">
            <a:spAutoFit/>
          </a:bodyPr>
          <a:lstStyle/>
          <a:p>
            <a:r>
              <a:rPr lang="zh-CN" altLang="zh-CN" sz="1400" dirty="0"/>
              <a:t>将客户的忠诚度分为</a:t>
            </a:r>
            <a:r>
              <a:rPr lang="en-US" altLang="zh-CN" sz="1400" dirty="0"/>
              <a:t>4</a:t>
            </a:r>
            <a:r>
              <a:rPr lang="zh-CN" altLang="zh-CN" sz="1400" dirty="0"/>
              <a:t>个等级：</a:t>
            </a:r>
            <a:r>
              <a:rPr lang="en-US" altLang="zh-CN" sz="1400" dirty="0"/>
              <a:t>0</a:t>
            </a:r>
            <a:r>
              <a:rPr lang="zh-CN" altLang="zh-CN" sz="1400" dirty="0"/>
              <a:t>——忠诚；</a:t>
            </a:r>
            <a:r>
              <a:rPr lang="en-US" altLang="zh-CN" sz="1400" dirty="0"/>
              <a:t>1</a:t>
            </a:r>
            <a:r>
              <a:rPr lang="zh-CN" altLang="zh-CN" sz="1400" dirty="0"/>
              <a:t>——由忠诚变为不忠诚；</a:t>
            </a:r>
            <a:r>
              <a:rPr lang="en-US" altLang="zh-CN" sz="1400" dirty="0"/>
              <a:t>2</a:t>
            </a:r>
            <a:r>
              <a:rPr lang="zh-CN" altLang="zh-CN" sz="1400" dirty="0"/>
              <a:t>——由不忠诚变为忠诚；</a:t>
            </a:r>
            <a:r>
              <a:rPr lang="en-US" altLang="zh-CN" sz="1400" dirty="0"/>
              <a:t>3</a:t>
            </a:r>
            <a:r>
              <a:rPr lang="zh-CN" altLang="zh-CN" sz="1400" dirty="0"/>
              <a:t>——不忠诚。</a:t>
            </a:r>
            <a:endParaRPr lang="zh-CN" altLang="en-US" sz="1400" dirty="0"/>
          </a:p>
        </p:txBody>
      </p:sp>
      <p:graphicFrame>
        <p:nvGraphicFramePr>
          <p:cNvPr id="17" name="表格 16"/>
          <p:cNvGraphicFramePr>
            <a:graphicFrameLocks noGrp="1"/>
          </p:cNvGraphicFramePr>
          <p:nvPr/>
        </p:nvGraphicFramePr>
        <p:xfrm>
          <a:off x="593660" y="2693194"/>
          <a:ext cx="7745921" cy="1657349"/>
        </p:xfrm>
        <a:graphic>
          <a:graphicData uri="http://schemas.openxmlformats.org/drawingml/2006/table">
            <a:tbl>
              <a:tblPr firstRow="1" firstCol="1" bandRow="1">
                <a:tableStyleId>{5C22544A-7EE6-4342-B048-85BDC9FD1C3A}</a:tableStyleId>
              </a:tblPr>
              <a:tblGrid>
                <a:gridCol w="971649"/>
                <a:gridCol w="672610"/>
                <a:gridCol w="644433"/>
                <a:gridCol w="773501"/>
                <a:gridCol w="772593"/>
                <a:gridCol w="1444293"/>
                <a:gridCol w="836218"/>
                <a:gridCol w="836218"/>
                <a:gridCol w="794406"/>
              </a:tblGrid>
              <a:tr h="592931">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客户编号</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性别</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年龄（岁）</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教育</a:t>
                      </a:r>
                      <a:endParaRPr lang="zh-CN" sz="1200" kern="1200" dirty="0">
                        <a:solidFill>
                          <a:schemeClr val="bg1"/>
                        </a:solidFill>
                        <a:latin typeface="+mn-lt"/>
                        <a:ea typeface="+mn-ea"/>
                        <a:cs typeface="+mn-cs"/>
                      </a:endParaRPr>
                    </a:p>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程度</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kern="1200" dirty="0">
                          <a:solidFill>
                            <a:schemeClr val="bg1"/>
                          </a:solidFill>
                          <a:latin typeface="+mn-lt"/>
                          <a:ea typeface="+mn-ea"/>
                          <a:cs typeface="+mn-cs"/>
                        </a:rPr>
                        <a:t>……</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距最近一次购买</a:t>
                      </a:r>
                      <a:br>
                        <a:rPr lang="en-US" sz="1200" kern="1200" dirty="0">
                          <a:solidFill>
                            <a:schemeClr val="bg1"/>
                          </a:solidFill>
                          <a:latin typeface="+mn-lt"/>
                          <a:ea typeface="+mn-ea"/>
                          <a:cs typeface="+mn-cs"/>
                        </a:rPr>
                      </a:br>
                      <a:r>
                        <a:rPr lang="zh-CN" sz="1200" kern="1200" dirty="0">
                          <a:solidFill>
                            <a:schemeClr val="bg1"/>
                          </a:solidFill>
                          <a:latin typeface="+mn-lt"/>
                          <a:ea typeface="+mn-ea"/>
                          <a:cs typeface="+mn-cs"/>
                        </a:rPr>
                        <a:t>时间（天）</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月均</a:t>
                      </a:r>
                      <a:r>
                        <a:rPr lang="zh-CN" sz="1200" kern="1200" dirty="0" smtClean="0">
                          <a:solidFill>
                            <a:schemeClr val="bg1"/>
                          </a:solidFill>
                          <a:latin typeface="+mn-lt"/>
                          <a:ea typeface="+mn-ea"/>
                          <a:cs typeface="+mn-cs"/>
                        </a:rPr>
                        <a:t>购买频率</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已消费</a:t>
                      </a:r>
                      <a:br>
                        <a:rPr lang="en-US" sz="1200" kern="1200" dirty="0">
                          <a:solidFill>
                            <a:schemeClr val="bg1"/>
                          </a:solidFill>
                          <a:latin typeface="+mn-lt"/>
                          <a:ea typeface="+mn-ea"/>
                          <a:cs typeface="+mn-cs"/>
                        </a:rPr>
                      </a:br>
                      <a:r>
                        <a:rPr lang="zh-CN" sz="1200" kern="1200" dirty="0">
                          <a:solidFill>
                            <a:schemeClr val="bg1"/>
                          </a:solidFill>
                          <a:latin typeface="+mn-lt"/>
                          <a:ea typeface="+mn-ea"/>
                          <a:cs typeface="+mn-cs"/>
                        </a:rPr>
                        <a:t>金额</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忠诚度级别</a:t>
                      </a:r>
                      <a:endParaRPr lang="zh-CN" sz="1200" kern="1200" dirty="0">
                        <a:solidFill>
                          <a:schemeClr val="bg1"/>
                        </a:solidFill>
                        <a:latin typeface="+mn-lt"/>
                        <a:ea typeface="+mn-ea"/>
                        <a:cs typeface="+mn-cs"/>
                      </a:endParaRPr>
                    </a:p>
                  </a:txBody>
                  <a:tcPr marL="68580" marR="68580" marT="0" marB="0" anchor="ctr"/>
                </a:tc>
              </a:tr>
              <a:tr h="354806">
                <a:tc>
                  <a:txBody>
                    <a:bodyPr/>
                    <a:lstStyle/>
                    <a:p>
                      <a:pPr indent="0" algn="ctr">
                        <a:lnSpc>
                          <a:spcPts val="1400"/>
                        </a:lnSpc>
                        <a:spcAft>
                          <a:spcPts val="0"/>
                        </a:spcAft>
                        <a:tabLst>
                          <a:tab pos="2628265" algn="ctr"/>
                          <a:tab pos="5292725" algn="r"/>
                        </a:tabLst>
                      </a:pPr>
                      <a:r>
                        <a:rPr lang="en-US" sz="1200" kern="1200" dirty="0">
                          <a:solidFill>
                            <a:schemeClr val="bg1"/>
                          </a:solidFill>
                          <a:latin typeface="+mn-lt"/>
                          <a:ea typeface="+mn-ea"/>
                          <a:cs typeface="+mn-cs"/>
                        </a:rPr>
                        <a:t>20120001</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男</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40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大专</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5</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3.4</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801.6</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0</a:t>
                      </a:r>
                      <a:endParaRPr lang="zh-CN" sz="1200" b="1" kern="1200" dirty="0">
                        <a:solidFill>
                          <a:schemeClr val="accent1"/>
                        </a:solidFill>
                        <a:latin typeface="+mn-lt"/>
                        <a:ea typeface="+mn-ea"/>
                        <a:cs typeface="+mn-cs"/>
                      </a:endParaRPr>
                    </a:p>
                  </a:txBody>
                  <a:tcPr marL="68580" marR="68580" marT="0" marB="0" anchor="ctr"/>
                </a:tc>
              </a:tr>
              <a:tr h="354806">
                <a:tc>
                  <a:txBody>
                    <a:bodyPr/>
                    <a:lstStyle/>
                    <a:p>
                      <a:pPr indent="0" algn="ctr">
                        <a:lnSpc>
                          <a:spcPts val="1400"/>
                        </a:lnSpc>
                        <a:spcAft>
                          <a:spcPts val="0"/>
                        </a:spcAft>
                        <a:tabLst>
                          <a:tab pos="2628265" algn="ctr"/>
                          <a:tab pos="5292725" algn="r"/>
                        </a:tabLst>
                      </a:pPr>
                      <a:r>
                        <a:rPr lang="en-US" sz="1200" kern="1200">
                          <a:solidFill>
                            <a:schemeClr val="bg1"/>
                          </a:solidFill>
                          <a:latin typeface="+mn-lt"/>
                          <a:ea typeface="+mn-ea"/>
                          <a:cs typeface="+mn-cs"/>
                        </a:rPr>
                        <a:t>20120002</a:t>
                      </a:r>
                      <a:endParaRPr lang="zh-CN" sz="1200"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女</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28</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本科</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11</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1.9</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246.3</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a:t>
                      </a:r>
                      <a:endParaRPr lang="zh-CN" sz="1200" b="1" kern="1200" dirty="0">
                        <a:solidFill>
                          <a:schemeClr val="accent1"/>
                        </a:solidFill>
                        <a:latin typeface="+mn-lt"/>
                        <a:ea typeface="+mn-ea"/>
                        <a:cs typeface="+mn-cs"/>
                      </a:endParaRPr>
                    </a:p>
                  </a:txBody>
                  <a:tcPr marL="68580" marR="68580" marT="0" marB="0" anchor="ctr"/>
                </a:tc>
              </a:tr>
              <a:tr h="354806">
                <a:tc>
                  <a:txBody>
                    <a:bodyPr/>
                    <a:lstStyle/>
                    <a:p>
                      <a:pPr indent="0" algn="ctr">
                        <a:lnSpc>
                          <a:spcPts val="1400"/>
                        </a:lnSpc>
                        <a:spcAft>
                          <a:spcPts val="0"/>
                        </a:spcAft>
                        <a:tabLst>
                          <a:tab pos="2628265" algn="ctr"/>
                          <a:tab pos="5292725" algn="r"/>
                        </a:tabLst>
                      </a:pPr>
                      <a:r>
                        <a:rPr lang="en-US" sz="1200" kern="1200">
                          <a:solidFill>
                            <a:schemeClr val="bg1"/>
                          </a:solidFill>
                          <a:latin typeface="+mn-lt"/>
                          <a:ea typeface="+mn-ea"/>
                          <a:cs typeface="+mn-cs"/>
                        </a:rPr>
                        <a:t>……</a:t>
                      </a:r>
                      <a:endParaRPr lang="zh-CN" sz="1200"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r>
            </a:tbl>
          </a:graphicData>
        </a:graphic>
      </p:graphicFrame>
      <p:sp>
        <p:nvSpPr>
          <p:cNvPr id="2" name="矩形 1"/>
          <p:cNvSpPr/>
          <p:nvPr/>
        </p:nvSpPr>
        <p:spPr>
          <a:xfrm>
            <a:off x="2841397" y="4454009"/>
            <a:ext cx="2733441" cy="307777"/>
          </a:xfrm>
          <a:prstGeom prst="rect">
            <a:avLst/>
          </a:prstGeom>
        </p:spPr>
        <p:txBody>
          <a:bodyPr wrap="none">
            <a:spAutoFit/>
          </a:bodyPr>
          <a:lstStyle/>
          <a:p>
            <a:r>
              <a:rPr lang="zh-CN" altLang="zh-CN" sz="1400" dirty="0"/>
              <a:t>表</a:t>
            </a:r>
            <a:r>
              <a:rPr lang="en-US" altLang="zh-CN" sz="1400" dirty="0"/>
              <a:t>3-9  </a:t>
            </a:r>
            <a:r>
              <a:rPr lang="zh-CN" altLang="zh-CN" sz="1400" dirty="0"/>
              <a:t>经抽取而成的客户信息表</a:t>
            </a:r>
            <a:endParaRPr lang="zh-CN" altLang="zh-CN" sz="1400" dirty="0"/>
          </a:p>
        </p:txBody>
      </p:sp>
      <p:sp>
        <p:nvSpPr>
          <p:cNvPr id="3" name="矩形 2"/>
          <p:cNvSpPr/>
          <p:nvPr/>
        </p:nvSpPr>
        <p:spPr>
          <a:xfrm>
            <a:off x="508956" y="4983063"/>
            <a:ext cx="7915328" cy="738664"/>
          </a:xfrm>
          <a:prstGeom prst="rect">
            <a:avLst/>
          </a:prstGeom>
        </p:spPr>
        <p:txBody>
          <a:bodyPr wrap="square">
            <a:spAutoFit/>
          </a:bodyPr>
          <a:lstStyle/>
          <a:p>
            <a:r>
              <a:rPr lang="zh-CN" altLang="zh-CN" sz="1400" dirty="0"/>
              <a:t>所得到的用户数据很难做到完整全面，用户在注册时可能选择不填注册信息的几项，造成数据项空缺。对于空缺的数据项，要视情况排除或填入默认值</a:t>
            </a:r>
            <a:r>
              <a:rPr lang="zh-CN" altLang="zh-CN" sz="1400" dirty="0" smtClean="0"/>
              <a:t>。</a:t>
            </a:r>
            <a:endParaRPr lang="en-US" altLang="zh-CN" sz="1400" dirty="0" smtClean="0"/>
          </a:p>
          <a:p>
            <a:r>
              <a:rPr lang="zh-CN" altLang="zh-CN" sz="1400" dirty="0"/>
              <a:t>按照一般的统计划分经验来对属性值进行分段，实现离散化。</a:t>
            </a:r>
            <a:endParaRPr lang="zh-CN" altLang="en-US" sz="14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graphicFrame>
        <p:nvGraphicFramePr>
          <p:cNvPr id="4" name="表格 3"/>
          <p:cNvGraphicFramePr>
            <a:graphicFrameLocks noGrp="1"/>
          </p:cNvGraphicFramePr>
          <p:nvPr/>
        </p:nvGraphicFramePr>
        <p:xfrm>
          <a:off x="508958" y="1388269"/>
          <a:ext cx="7834942" cy="1701164"/>
        </p:xfrm>
        <a:graphic>
          <a:graphicData uri="http://schemas.openxmlformats.org/drawingml/2006/table">
            <a:tbl>
              <a:tblPr firstRow="1" firstCol="1" bandRow="1">
                <a:tableStyleId>{5C22544A-7EE6-4342-B048-85BDC9FD1C3A}</a:tableStyleId>
              </a:tblPr>
              <a:tblGrid>
                <a:gridCol w="1011692"/>
                <a:gridCol w="691899"/>
                <a:gridCol w="795536"/>
                <a:gridCol w="666236"/>
                <a:gridCol w="781718"/>
                <a:gridCol w="1233771"/>
                <a:gridCol w="869563"/>
                <a:gridCol w="994913"/>
                <a:gridCol w="789614"/>
              </a:tblGrid>
              <a:tr h="659606">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客户编号</a:t>
                      </a:r>
                      <a:endParaRPr lang="zh-CN" sz="1200" b="1"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性别</a:t>
                      </a:r>
                      <a:endParaRPr lang="zh-CN" sz="1200" b="1"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年龄（岁）</a:t>
                      </a:r>
                      <a:endParaRPr lang="zh-CN" sz="1200" b="1"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教育</a:t>
                      </a:r>
                      <a:endParaRPr lang="zh-CN" sz="1200" b="1" kern="1200" dirty="0">
                        <a:solidFill>
                          <a:schemeClr val="bg1"/>
                        </a:solidFill>
                        <a:latin typeface="+mn-lt"/>
                        <a:ea typeface="+mn-ea"/>
                        <a:cs typeface="+mn-cs"/>
                      </a:endParaRPr>
                    </a:p>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程度</a:t>
                      </a:r>
                      <a:endParaRPr lang="zh-CN" sz="1200" b="1"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距最近一次购买时间（天）</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月均购买频率</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已消费金额（元）</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忠诚度级别</a:t>
                      </a:r>
                      <a:endParaRPr lang="zh-CN" sz="1200" b="1" kern="1200">
                        <a:solidFill>
                          <a:schemeClr val="bg1"/>
                        </a:solidFill>
                        <a:latin typeface="+mn-lt"/>
                        <a:ea typeface="+mn-ea"/>
                        <a:cs typeface="+mn-cs"/>
                      </a:endParaRPr>
                    </a:p>
                  </a:txBody>
                  <a:tcPr marL="68580" marR="68580" marT="0" marB="0" anchor="ctr"/>
                </a:tc>
              </a:tr>
              <a:tr h="347186">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20120001</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男</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30</a:t>
                      </a:r>
                      <a:r>
                        <a:rPr lang="zh-CN" sz="1200" b="1" kern="1200">
                          <a:solidFill>
                            <a:schemeClr val="accent1"/>
                          </a:solidFill>
                          <a:latin typeface="+mn-lt"/>
                          <a:ea typeface="+mn-ea"/>
                          <a:cs typeface="+mn-cs"/>
                        </a:rPr>
                        <a:t>～</a:t>
                      </a:r>
                      <a:r>
                        <a:rPr lang="en-US" sz="1200" b="1" kern="1200">
                          <a:solidFill>
                            <a:schemeClr val="accent1"/>
                          </a:solidFill>
                          <a:latin typeface="+mn-lt"/>
                          <a:ea typeface="+mn-ea"/>
                          <a:cs typeface="+mn-cs"/>
                        </a:rPr>
                        <a:t>40</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大专</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10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4</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800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1000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0</a:t>
                      </a:r>
                      <a:endParaRPr lang="zh-CN" sz="1200" b="1" kern="1200">
                        <a:solidFill>
                          <a:schemeClr val="accent1"/>
                        </a:solidFill>
                        <a:latin typeface="+mn-lt"/>
                        <a:ea typeface="+mn-ea"/>
                        <a:cs typeface="+mn-cs"/>
                      </a:endParaRPr>
                    </a:p>
                  </a:txBody>
                  <a:tcPr marL="68580" marR="68580" marT="0" marB="0" anchor="ctr"/>
                </a:tc>
              </a:tr>
              <a:tr h="347186">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20120002</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女</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30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本科</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20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0</a:t>
                      </a:r>
                      <a:r>
                        <a:rPr lang="zh-CN" sz="1200" b="1" kern="1200">
                          <a:solidFill>
                            <a:schemeClr val="accent1"/>
                          </a:solidFill>
                          <a:latin typeface="+mn-lt"/>
                          <a:ea typeface="+mn-ea"/>
                          <a:cs typeface="+mn-cs"/>
                        </a:rPr>
                        <a:t>～</a:t>
                      </a:r>
                      <a:r>
                        <a:rPr lang="en-US" sz="1200" b="1" kern="1200">
                          <a:solidFill>
                            <a:schemeClr val="accent1"/>
                          </a:solidFill>
                          <a:latin typeface="+mn-lt"/>
                          <a:ea typeface="+mn-ea"/>
                          <a:cs typeface="+mn-cs"/>
                        </a:rPr>
                        <a:t>2</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500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a:t>
                      </a:r>
                      <a:endParaRPr lang="zh-CN" sz="1200" b="1" kern="1200" dirty="0">
                        <a:solidFill>
                          <a:schemeClr val="accent1"/>
                        </a:solidFill>
                        <a:latin typeface="+mn-lt"/>
                        <a:ea typeface="+mn-ea"/>
                        <a:cs typeface="+mn-cs"/>
                      </a:endParaRPr>
                    </a:p>
                  </a:txBody>
                  <a:tcPr marL="68580" marR="68580" marT="0" marB="0" anchor="ctr"/>
                </a:tc>
              </a:tr>
              <a:tr h="347186">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r>
            </a:tbl>
          </a:graphicData>
        </a:graphic>
      </p:graphicFrame>
      <p:sp>
        <p:nvSpPr>
          <p:cNvPr id="5" name="矩形 4"/>
          <p:cNvSpPr/>
          <p:nvPr/>
        </p:nvSpPr>
        <p:spPr>
          <a:xfrm>
            <a:off x="2658655" y="3149084"/>
            <a:ext cx="3422732" cy="338554"/>
          </a:xfrm>
          <a:prstGeom prst="rect">
            <a:avLst/>
          </a:prstGeom>
        </p:spPr>
        <p:txBody>
          <a:bodyPr wrap="none">
            <a:spAutoFit/>
          </a:bodyPr>
          <a:lstStyle/>
          <a:p>
            <a:r>
              <a:rPr lang="zh-CN" altLang="zh-CN" sz="1600" dirty="0"/>
              <a:t>表</a:t>
            </a:r>
            <a:r>
              <a:rPr lang="en-US" altLang="zh-CN" sz="1600" dirty="0"/>
              <a:t>3-10  </a:t>
            </a:r>
            <a:r>
              <a:rPr lang="zh-CN" altLang="zh-CN" sz="1600" dirty="0"/>
              <a:t>经离散变换后的客户信息表</a:t>
            </a:r>
            <a:endParaRPr lang="zh-CN" altLang="zh-CN" sz="1600" dirty="0"/>
          </a:p>
        </p:txBody>
      </p:sp>
      <p:sp>
        <p:nvSpPr>
          <p:cNvPr id="6" name="矩形 5"/>
          <p:cNvSpPr/>
          <p:nvPr/>
        </p:nvSpPr>
        <p:spPr>
          <a:xfrm>
            <a:off x="508958" y="3666753"/>
            <a:ext cx="7915326" cy="307777"/>
          </a:xfrm>
          <a:prstGeom prst="rect">
            <a:avLst/>
          </a:prstGeom>
        </p:spPr>
        <p:txBody>
          <a:bodyPr wrap="square">
            <a:spAutoFit/>
          </a:bodyPr>
          <a:lstStyle/>
          <a:p>
            <a:r>
              <a:rPr lang="zh-CN" altLang="zh-CN" sz="1400" dirty="0"/>
              <a:t>本案例采用基于信息论的</a:t>
            </a:r>
            <a:r>
              <a:rPr lang="en-US" altLang="zh-CN" sz="1400" dirty="0"/>
              <a:t>ID3</a:t>
            </a:r>
            <a:r>
              <a:rPr lang="zh-CN" altLang="zh-CN" sz="1400" dirty="0"/>
              <a:t>决策树分类算法进行客户忠诚度分析。</a:t>
            </a:r>
            <a:endParaRPr lang="zh-CN" altLang="en-US" sz="1400" dirty="0"/>
          </a:p>
        </p:txBody>
      </p:sp>
      <p:sp>
        <p:nvSpPr>
          <p:cNvPr id="7" name="矩形 6"/>
          <p:cNvSpPr/>
          <p:nvPr/>
        </p:nvSpPr>
        <p:spPr>
          <a:xfrm>
            <a:off x="508958" y="4122847"/>
            <a:ext cx="7915326" cy="523220"/>
          </a:xfrm>
          <a:prstGeom prst="rect">
            <a:avLst/>
          </a:prstGeom>
        </p:spPr>
        <p:txBody>
          <a:bodyPr wrap="square">
            <a:spAutoFit/>
          </a:bodyPr>
          <a:lstStyle/>
          <a:p>
            <a:r>
              <a:rPr lang="zh-CN" altLang="zh-CN" sz="1400" dirty="0"/>
              <a:t>客户群</a:t>
            </a:r>
            <a:r>
              <a:rPr lang="zh-CN" altLang="zh-CN" sz="1400" dirty="0" smtClean="0"/>
              <a:t>细分使得</a:t>
            </a:r>
            <a:r>
              <a:rPr lang="zh-CN" altLang="zh-CN" sz="1400" dirty="0"/>
              <a:t>公司可以更好地识别不同的客户群体，区别对待不同客户，采取不同的客户策略，达到最优化配置客户资源的目的。</a:t>
            </a:r>
            <a:endParaRPr lang="zh-CN" altLang="zh-CN" sz="1400" dirty="0"/>
          </a:p>
        </p:txBody>
      </p:sp>
      <p:sp>
        <p:nvSpPr>
          <p:cNvPr id="9" name="矩形 8"/>
          <p:cNvSpPr/>
          <p:nvPr/>
        </p:nvSpPr>
        <p:spPr>
          <a:xfrm>
            <a:off x="508958" y="4795733"/>
            <a:ext cx="7915327" cy="738664"/>
          </a:xfrm>
          <a:prstGeom prst="rect">
            <a:avLst/>
          </a:prstGeom>
        </p:spPr>
        <p:txBody>
          <a:bodyPr wrap="square">
            <a:spAutoFit/>
          </a:bodyPr>
          <a:lstStyle/>
          <a:p>
            <a:r>
              <a:rPr lang="zh-CN" altLang="zh-CN" sz="1400" dirty="0"/>
              <a:t>使用聚类算法进行客户</a:t>
            </a:r>
            <a:r>
              <a:rPr lang="zh-CN" altLang="zh-CN" sz="1400" dirty="0" smtClean="0"/>
              <a:t>群</a:t>
            </a:r>
            <a:r>
              <a:rPr lang="zh-CN" altLang="en-US" sz="1400" dirty="0" smtClean="0"/>
              <a:t>，</a:t>
            </a:r>
            <a:r>
              <a:rPr lang="zh-CN" altLang="zh-CN" sz="1400" dirty="0"/>
              <a:t>数据项处理过程主要将这些表内反映客户身份背景、购买兴趣度等相关信息提取出来，并加以清理，除去噪声数据，对信息不完全的数据填入默认值或舍去，进行必要的离散化变换。</a:t>
            </a:r>
            <a:endParaRPr lang="zh-CN" altLang="en-US" sz="14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endParaRPr lang="zh-CN" altLang="zh-CN" dirty="0"/>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graphicFrame>
        <p:nvGraphicFramePr>
          <p:cNvPr id="2" name="表格 1"/>
          <p:cNvGraphicFramePr>
            <a:graphicFrameLocks noGrp="1"/>
          </p:cNvGraphicFramePr>
          <p:nvPr/>
        </p:nvGraphicFramePr>
        <p:xfrm>
          <a:off x="486344" y="1449397"/>
          <a:ext cx="7921243" cy="1322784"/>
        </p:xfrm>
        <a:graphic>
          <a:graphicData uri="http://schemas.openxmlformats.org/drawingml/2006/table">
            <a:tbl>
              <a:tblPr firstRow="1" firstCol="1" bandRow="1">
                <a:tableStyleId>{5C22544A-7EE6-4342-B048-85BDC9FD1C3A}</a:tableStyleId>
              </a:tblPr>
              <a:tblGrid>
                <a:gridCol w="1090693"/>
                <a:gridCol w="755401"/>
                <a:gridCol w="868163"/>
                <a:gridCol w="867165"/>
                <a:gridCol w="1012857"/>
                <a:gridCol w="1011860"/>
                <a:gridCol w="1157552"/>
                <a:gridCol w="1157552"/>
              </a:tblGrid>
              <a:tr h="615156">
                <a:tc>
                  <a:txBody>
                    <a:bodyPr/>
                    <a:lstStyle/>
                    <a:p>
                      <a:pPr indent="0" algn="ctr">
                        <a:lnSpc>
                          <a:spcPts val="1400"/>
                        </a:lnSpc>
                        <a:spcAft>
                          <a:spcPts val="0"/>
                        </a:spcAft>
                        <a:tabLst>
                          <a:tab pos="2628265" algn="ctr"/>
                          <a:tab pos="5292725" algn="r"/>
                        </a:tabLst>
                      </a:pPr>
                      <a:r>
                        <a:rPr lang="zh-CN" sz="1400" kern="500" dirty="0">
                          <a:effectLst/>
                        </a:rPr>
                        <a:t>客户编号</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性别</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年龄（岁）</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教育</a:t>
                      </a:r>
                      <a:endParaRPr lang="zh-CN" sz="1400" kern="500" dirty="0">
                        <a:effectLst/>
                      </a:endParaRPr>
                    </a:p>
                    <a:p>
                      <a:pPr indent="0" algn="ctr">
                        <a:lnSpc>
                          <a:spcPts val="1400"/>
                        </a:lnSpc>
                        <a:spcAft>
                          <a:spcPts val="0"/>
                        </a:spcAft>
                        <a:tabLst>
                          <a:tab pos="2628265" algn="ctr"/>
                          <a:tab pos="5292725" algn="r"/>
                        </a:tabLst>
                      </a:pPr>
                      <a:r>
                        <a:rPr lang="zh-CN" sz="1400" kern="500" dirty="0">
                          <a:effectLst/>
                        </a:rPr>
                        <a:t>程度</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类别</a:t>
                      </a:r>
                      <a:r>
                        <a:rPr lang="en-US" sz="1400" kern="500" dirty="0">
                          <a:effectLst/>
                        </a:rPr>
                        <a:t>1</a:t>
                      </a:r>
                      <a:endParaRPr lang="zh-CN" sz="1400" kern="500" dirty="0">
                        <a:effectLst/>
                      </a:endParaRPr>
                    </a:p>
                    <a:p>
                      <a:pPr indent="0" algn="ctr">
                        <a:lnSpc>
                          <a:spcPts val="1400"/>
                        </a:lnSpc>
                        <a:spcAft>
                          <a:spcPts val="0"/>
                        </a:spcAft>
                        <a:tabLst>
                          <a:tab pos="2628265" algn="ctr"/>
                          <a:tab pos="5292725" algn="r"/>
                        </a:tabLst>
                      </a:pPr>
                      <a:r>
                        <a:rPr lang="zh-CN" sz="1400" kern="500" dirty="0">
                          <a:effectLst/>
                        </a:rPr>
                        <a:t>购买量</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a:effectLst/>
                        </a:rPr>
                        <a:t>类别</a:t>
                      </a:r>
                      <a:r>
                        <a:rPr lang="en-US" sz="1400" kern="500">
                          <a:effectLst/>
                        </a:rPr>
                        <a:t>2</a:t>
                      </a:r>
                      <a:endParaRPr lang="zh-CN" sz="1400" kern="500">
                        <a:effectLst/>
                      </a:endParaRPr>
                    </a:p>
                    <a:p>
                      <a:pPr indent="0" algn="ctr">
                        <a:lnSpc>
                          <a:spcPts val="1400"/>
                        </a:lnSpc>
                        <a:spcAft>
                          <a:spcPts val="0"/>
                        </a:spcAft>
                        <a:tabLst>
                          <a:tab pos="2628265" algn="ctr"/>
                          <a:tab pos="5292725" algn="r"/>
                        </a:tabLst>
                      </a:pPr>
                      <a:r>
                        <a:rPr lang="zh-CN" sz="1400" kern="500">
                          <a:effectLst/>
                        </a:rPr>
                        <a:t>购买量</a:t>
                      </a:r>
                      <a:endParaRPr lang="zh-CN" sz="14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kern="500">
                          <a:effectLst/>
                        </a:rPr>
                        <a:t>……</a:t>
                      </a:r>
                      <a:endParaRPr lang="zh-CN" sz="1400" kern="5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a:effectLst/>
                        </a:rPr>
                        <a:t>类别</a:t>
                      </a:r>
                      <a:r>
                        <a:rPr lang="en-US" sz="1400" kern="500">
                          <a:effectLst/>
                        </a:rPr>
                        <a:t>49</a:t>
                      </a:r>
                      <a:endParaRPr lang="zh-CN" sz="1400" kern="500">
                        <a:effectLst/>
                      </a:endParaRPr>
                    </a:p>
                    <a:p>
                      <a:pPr indent="0" algn="ctr">
                        <a:lnSpc>
                          <a:spcPts val="1400"/>
                        </a:lnSpc>
                        <a:spcAft>
                          <a:spcPts val="0"/>
                        </a:spcAft>
                        <a:tabLst>
                          <a:tab pos="2628265" algn="ctr"/>
                          <a:tab pos="5292725" algn="r"/>
                        </a:tabLst>
                      </a:pPr>
                      <a:r>
                        <a:rPr lang="zh-CN" sz="1400" kern="500">
                          <a:effectLst/>
                        </a:rPr>
                        <a:t>购买量</a:t>
                      </a:r>
                      <a:endParaRPr lang="zh-CN" sz="1400" kern="500">
                        <a:solidFill>
                          <a:srgbClr val="000000"/>
                        </a:solidFill>
                        <a:effectLst/>
                        <a:latin typeface="Times New Roman" panose="02020603050405020304"/>
                        <a:ea typeface="宋体" panose="02010600030101010101" pitchFamily="2" charset="-122"/>
                      </a:endParaRPr>
                    </a:p>
                  </a:txBody>
                  <a:tcPr marL="68580" marR="68580" marT="0" marB="0" anchor="ctr"/>
                </a:tc>
              </a:tr>
              <a:tr h="353814">
                <a:tc>
                  <a:txBody>
                    <a:bodyPr/>
                    <a:lstStyle/>
                    <a:p>
                      <a:pPr indent="0" algn="ctr">
                        <a:lnSpc>
                          <a:spcPts val="1400"/>
                        </a:lnSpc>
                        <a:spcAft>
                          <a:spcPts val="0"/>
                        </a:spcAft>
                        <a:tabLst>
                          <a:tab pos="2628265" algn="ctr"/>
                          <a:tab pos="5292725" algn="r"/>
                        </a:tabLst>
                      </a:pPr>
                      <a:r>
                        <a:rPr lang="en-US" sz="1400" kern="500" dirty="0">
                          <a:effectLst/>
                        </a:rPr>
                        <a:t>20120001</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dirty="0">
                          <a:solidFill>
                            <a:schemeClr val="accent1"/>
                          </a:solidFill>
                          <a:effectLst/>
                        </a:rPr>
                        <a:t>男</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30</a:t>
                      </a:r>
                      <a:r>
                        <a:rPr lang="zh-CN" sz="1400" b="1" kern="500" dirty="0">
                          <a:solidFill>
                            <a:schemeClr val="accent1"/>
                          </a:solidFill>
                          <a:effectLst/>
                        </a:rPr>
                        <a:t>～</a:t>
                      </a:r>
                      <a:r>
                        <a:rPr lang="en-US" sz="1400" b="1" kern="500" dirty="0">
                          <a:solidFill>
                            <a:schemeClr val="accent1"/>
                          </a:solidFill>
                          <a:effectLst/>
                        </a:rPr>
                        <a:t>40</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dirty="0">
                          <a:solidFill>
                            <a:schemeClr val="accent1"/>
                          </a:solidFill>
                          <a:effectLst/>
                        </a:rPr>
                        <a:t>大专</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0</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17</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61</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r>
              <a:tr h="353814">
                <a:tc>
                  <a:txBody>
                    <a:bodyPr/>
                    <a:lstStyle/>
                    <a:p>
                      <a:pPr indent="0" algn="ctr">
                        <a:lnSpc>
                          <a:spcPts val="1400"/>
                        </a:lnSpc>
                        <a:spcAft>
                          <a:spcPts val="0"/>
                        </a:spcAft>
                        <a:tabLst>
                          <a:tab pos="2628265" algn="ctr"/>
                          <a:tab pos="5292725" algn="r"/>
                        </a:tabLst>
                      </a:pPr>
                      <a:r>
                        <a:rPr lang="en-US" sz="1400" kern="500" dirty="0">
                          <a:effectLst/>
                        </a:rPr>
                        <a:t>20120002</a:t>
                      </a:r>
                      <a:endParaRPr lang="zh-CN" sz="1400" kern="5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a:solidFill>
                            <a:schemeClr val="accent1"/>
                          </a:solidFill>
                          <a:effectLst/>
                        </a:rPr>
                        <a:t>女</a:t>
                      </a:r>
                      <a:endParaRPr lang="zh-CN" sz="1400" b="1" kern="50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a:solidFill>
                            <a:schemeClr val="accent1"/>
                          </a:solidFill>
                          <a:effectLst/>
                        </a:rPr>
                        <a:t>20</a:t>
                      </a:r>
                      <a:r>
                        <a:rPr lang="zh-CN" sz="1400" b="1" kern="500">
                          <a:solidFill>
                            <a:schemeClr val="accent1"/>
                          </a:solidFill>
                          <a:effectLst/>
                        </a:rPr>
                        <a:t>～</a:t>
                      </a:r>
                      <a:r>
                        <a:rPr lang="en-US" sz="1400" b="1" kern="500">
                          <a:solidFill>
                            <a:schemeClr val="accent1"/>
                          </a:solidFill>
                          <a:effectLst/>
                        </a:rPr>
                        <a:t>30</a:t>
                      </a:r>
                      <a:endParaRPr lang="zh-CN" sz="1400" b="1" kern="50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a:solidFill>
                            <a:schemeClr val="accent1"/>
                          </a:solidFill>
                          <a:effectLst/>
                        </a:rPr>
                        <a:t>本科</a:t>
                      </a:r>
                      <a:endParaRPr lang="zh-CN" sz="1400" b="1" kern="50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a:solidFill>
                            <a:schemeClr val="accent1"/>
                          </a:solidFill>
                          <a:effectLst/>
                        </a:rPr>
                        <a:t>23</a:t>
                      </a:r>
                      <a:endParaRPr lang="zh-CN" sz="1400" b="1" kern="50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1</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0</a:t>
                      </a:r>
                      <a:endParaRPr lang="zh-CN" sz="1400" b="1" kern="500" dirty="0">
                        <a:solidFill>
                          <a:schemeClr val="accent1"/>
                        </a:solidFill>
                        <a:effectLst/>
                        <a:latin typeface="Times New Roman" panose="02020603050405020304"/>
                        <a:ea typeface="宋体" panose="02010600030101010101" pitchFamily="2" charset="-122"/>
                      </a:endParaRPr>
                    </a:p>
                  </a:txBody>
                  <a:tcPr marL="68580" marR="68580" marT="0" marB="0" anchor="ctr"/>
                </a:tc>
              </a:tr>
            </a:tbl>
          </a:graphicData>
        </a:graphic>
      </p:graphicFrame>
      <p:sp>
        <p:nvSpPr>
          <p:cNvPr id="3" name="矩形 2"/>
          <p:cNvSpPr/>
          <p:nvPr/>
        </p:nvSpPr>
        <p:spPr>
          <a:xfrm>
            <a:off x="2999728" y="2844284"/>
            <a:ext cx="2191626" cy="338554"/>
          </a:xfrm>
          <a:prstGeom prst="rect">
            <a:avLst/>
          </a:prstGeom>
        </p:spPr>
        <p:txBody>
          <a:bodyPr wrap="none">
            <a:spAutoFit/>
          </a:bodyPr>
          <a:lstStyle/>
          <a:p>
            <a:r>
              <a:rPr lang="zh-CN" altLang="zh-CN" sz="1600" dirty="0"/>
              <a:t>表</a:t>
            </a:r>
            <a:r>
              <a:rPr lang="en-US" altLang="zh-CN" sz="1600" dirty="0"/>
              <a:t>3-11  </a:t>
            </a:r>
            <a:r>
              <a:rPr lang="zh-CN" altLang="zh-CN" sz="1600" dirty="0"/>
              <a:t>客户兴趣度表</a:t>
            </a:r>
            <a:endParaRPr lang="zh-CN" altLang="zh-CN" sz="1600" dirty="0"/>
          </a:p>
        </p:txBody>
      </p:sp>
      <p:sp>
        <p:nvSpPr>
          <p:cNvPr id="4" name="矩形 3"/>
          <p:cNvSpPr/>
          <p:nvPr/>
        </p:nvSpPr>
        <p:spPr>
          <a:xfrm>
            <a:off x="508958" y="3707190"/>
            <a:ext cx="7915326" cy="1169551"/>
          </a:xfrm>
          <a:prstGeom prst="rect">
            <a:avLst/>
          </a:prstGeom>
        </p:spPr>
        <p:txBody>
          <a:bodyPr wrap="square">
            <a:spAutoFit/>
          </a:bodyPr>
          <a:lstStyle/>
          <a:p>
            <a:r>
              <a:rPr lang="zh-CN" altLang="zh-CN" sz="1400" dirty="0"/>
              <a:t>商品推荐是电子商务网站用来向访问网站的顾客提供商品信息和建议，并模拟销售人员帮助顾客完成购买过程。它是利用数据挖掘技术在电子商务网站中来帮助顾客访问有兴趣的产品信息。推荐可以是根据其他客户的信息或此客户的信息，参照该顾客以往的购买行为预测未来的购买行为，帮助用户从庞大的商品目录中挑选真正适合自己需要的商品。推荐技术在帮助了客户的同时也提高了顾客对网站的满意度，换来对商务网站的进一步支持。</a:t>
            </a:r>
            <a:endParaRPr lang="zh-CN" altLang="zh-CN" sz="1400" dirty="0"/>
          </a:p>
        </p:txBody>
      </p:sp>
      <p:pic>
        <p:nvPicPr>
          <p:cNvPr id="1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1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362066" y="2426130"/>
            <a:ext cx="8046643" cy="2400657"/>
          </a:xfrm>
          <a:prstGeom prst="rect">
            <a:avLst/>
          </a:prstGeom>
        </p:spPr>
        <p:txBody>
          <a:bodyPr wrap="square">
            <a:spAutoFit/>
          </a:bodyPr>
          <a:lstStyle/>
          <a:p>
            <a:pPr>
              <a:lnSpc>
                <a:spcPct val="150000"/>
              </a:lnSpc>
            </a:pPr>
            <a:r>
              <a:rPr lang="en-US" altLang="zh-CN" sz="2000" spc="225" dirty="0">
                <a:solidFill>
                  <a:prstClr val="white"/>
                </a:solidFill>
              </a:rPr>
              <a:t>1</a:t>
            </a:r>
            <a:r>
              <a:rPr lang="zh-CN" altLang="zh-CN" sz="2000" spc="225" dirty="0">
                <a:solidFill>
                  <a:prstClr val="white"/>
                </a:solidFill>
              </a:rPr>
              <a:t>．依据研究的方式分类，可将时间序列预测与挖掘分为哪些类？</a:t>
            </a:r>
            <a:endParaRPr lang="zh-CN" altLang="zh-CN" sz="2000" spc="225" dirty="0">
              <a:solidFill>
                <a:prstClr val="white"/>
              </a:solidFill>
            </a:endParaRPr>
          </a:p>
          <a:p>
            <a:pPr>
              <a:lnSpc>
                <a:spcPct val="150000"/>
              </a:lnSpc>
            </a:pPr>
            <a:r>
              <a:rPr lang="en-US" altLang="zh-CN" sz="2000" spc="225" dirty="0">
                <a:solidFill>
                  <a:prstClr val="white"/>
                </a:solidFill>
              </a:rPr>
              <a:t>2</a:t>
            </a:r>
            <a:r>
              <a:rPr lang="zh-CN" altLang="zh-CN" sz="2000" spc="225" dirty="0">
                <a:solidFill>
                  <a:prstClr val="white"/>
                </a:solidFill>
              </a:rPr>
              <a:t>．根据预测方法的性质将预测方法分为哪些类？各有何优缺点？</a:t>
            </a:r>
            <a:endParaRPr lang="zh-CN" altLang="zh-CN" sz="2000" spc="225" dirty="0">
              <a:solidFill>
                <a:prstClr val="white"/>
              </a:solidFill>
            </a:endParaRPr>
          </a:p>
          <a:p>
            <a:pPr>
              <a:lnSpc>
                <a:spcPct val="150000"/>
              </a:lnSpc>
            </a:pPr>
            <a:r>
              <a:rPr lang="en-US" altLang="zh-CN" sz="2000" spc="225" dirty="0">
                <a:solidFill>
                  <a:prstClr val="white"/>
                </a:solidFill>
              </a:rPr>
              <a:t>3</a:t>
            </a:r>
            <a:r>
              <a:rPr lang="zh-CN" altLang="zh-CN" sz="2000" spc="225" dirty="0">
                <a:solidFill>
                  <a:prstClr val="white"/>
                </a:solidFill>
              </a:rPr>
              <a:t>．时序预测方面典型的算法有哪些？各有什么特点？</a:t>
            </a:r>
            <a:endParaRPr lang="zh-CN" altLang="zh-CN" sz="2000" spc="225" dirty="0">
              <a:solidFill>
                <a:prstClr val="white"/>
              </a:solidFill>
            </a:endParaRPr>
          </a:p>
          <a:p>
            <a:pPr>
              <a:lnSpc>
                <a:spcPct val="150000"/>
              </a:lnSpc>
            </a:pPr>
            <a:r>
              <a:rPr lang="en-US" altLang="zh-CN" sz="2000" spc="225" dirty="0" smtClean="0">
                <a:solidFill>
                  <a:prstClr val="white"/>
                </a:solidFill>
              </a:rPr>
              <a:t>4</a:t>
            </a:r>
            <a:r>
              <a:rPr lang="zh-CN" altLang="zh-CN" sz="2000" spc="225" dirty="0" smtClean="0">
                <a:solidFill>
                  <a:prstClr val="white"/>
                </a:solidFill>
              </a:rPr>
              <a:t>．</a:t>
            </a:r>
            <a:r>
              <a:rPr lang="zh-CN" altLang="zh-CN" sz="2000" spc="225" dirty="0">
                <a:solidFill>
                  <a:prstClr val="white"/>
                </a:solidFill>
              </a:rPr>
              <a:t>什么是序贯模式挖掘</a:t>
            </a:r>
            <a:r>
              <a:rPr lang="en-US" altLang="zh-CN" sz="2000" spc="225" dirty="0">
                <a:solidFill>
                  <a:prstClr val="white"/>
                </a:solidFill>
              </a:rPr>
              <a:t>SPMGC</a:t>
            </a:r>
            <a:r>
              <a:rPr lang="zh-CN" altLang="zh-CN" sz="2000" spc="225" dirty="0">
                <a:solidFill>
                  <a:prstClr val="white"/>
                </a:solidFill>
              </a:rPr>
              <a:t>算法？</a:t>
            </a:r>
            <a:endParaRPr lang="zh-CN" altLang="zh-CN" sz="2000" spc="225" dirty="0">
              <a:solidFill>
                <a:prstClr val="white"/>
              </a:solidFill>
            </a:endParaRPr>
          </a:p>
          <a:p>
            <a:pPr>
              <a:lnSpc>
                <a:spcPct val="150000"/>
              </a:lnSpc>
            </a:pPr>
            <a:r>
              <a:rPr lang="en-US" altLang="zh-CN" sz="2000" spc="225" dirty="0" smtClean="0">
                <a:solidFill>
                  <a:prstClr val="white"/>
                </a:solidFill>
              </a:rPr>
              <a:t>5</a:t>
            </a:r>
            <a:r>
              <a:rPr lang="zh-CN" altLang="zh-CN" sz="2000" spc="225" dirty="0" smtClean="0">
                <a:solidFill>
                  <a:prstClr val="white"/>
                </a:solidFill>
              </a:rPr>
              <a:t>．</a:t>
            </a:r>
            <a:r>
              <a:rPr lang="zh-CN" altLang="zh-CN" sz="2000" spc="225" dirty="0">
                <a:solidFill>
                  <a:prstClr val="white"/>
                </a:solidFill>
              </a:rPr>
              <a:t>时间序列预测方法分哪几类？主要适用领域是哪些？</a:t>
            </a:r>
            <a:endParaRPr lang="zh-CN" altLang="zh-CN" sz="2000" spc="225" dirty="0">
              <a:solidFill>
                <a:prstClr val="white"/>
              </a:solidFill>
            </a:endParaRPr>
          </a:p>
        </p:txBody>
      </p:sp>
      <p:grpSp>
        <p:nvGrpSpPr>
          <p:cNvPr id="2" name="组合 1"/>
          <p:cNvGrpSpPr/>
          <p:nvPr/>
        </p:nvGrpSpPr>
        <p:grpSpPr>
          <a:xfrm>
            <a:off x="564072" y="598637"/>
            <a:ext cx="1569660" cy="684322"/>
            <a:chOff x="564072" y="1012685"/>
            <a:chExt cx="1569660" cy="684322"/>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截图20170629151432">
            <a:hlinkClick r:id="rId1" action="ppaction://hlinkfile"/>
          </p:cNvPr>
          <p:cNvPicPr>
            <a:picLocks noChangeAspect="1"/>
          </p:cNvPicPr>
          <p:nvPr/>
        </p:nvPicPr>
        <p:blipFill>
          <a:blip r:embed="rId2"/>
          <a:stretch>
            <a:fillRect/>
          </a:stretch>
        </p:blipFill>
        <p:spPr>
          <a:xfrm>
            <a:off x="512445" y="2703830"/>
            <a:ext cx="8007350" cy="3931920"/>
          </a:xfrm>
          <a:prstGeom prst="rect">
            <a:avLst/>
          </a:prstGeom>
        </p:spPr>
      </p:pic>
      <p:sp>
        <p:nvSpPr>
          <p:cNvPr id="2" name="文本框 1">
            <a:hlinkClick r:id="rId3"/>
          </p:cNvPr>
          <p:cNvSpPr txBox="1"/>
          <p:nvPr/>
        </p:nvSpPr>
        <p:spPr>
          <a:xfrm>
            <a:off x="323848" y="467919"/>
            <a:ext cx="8196037" cy="768350"/>
          </a:xfrm>
          <a:prstGeom prst="rect">
            <a:avLst/>
          </a:prstGeom>
          <a:noFill/>
        </p:spPr>
        <p:txBody>
          <a:bodyPr wrap="square" rtlCol="0">
            <a:spAutoFit/>
          </a:bodyPr>
          <a:lstStyle/>
          <a:p>
            <a:r>
              <a:rPr lang="zh-CN" sz="4400" b="1" dirty="0" smtClean="0">
                <a:solidFill>
                  <a:prstClr val="black">
                    <a:lumMod val="75000"/>
                    <a:lumOff val="25000"/>
                  </a:prstClr>
                </a:solidFill>
                <a:effectLst>
                  <a:outerShdw dist="38100" dir="5400000" algn="t" rotWithShape="0">
                    <a:prstClr val="black">
                      <a:alpha val="16000"/>
                    </a:prstClr>
                  </a:outerShdw>
                </a:effectLst>
              </a:rPr>
              <a:t>大数据实验平台：</a:t>
            </a:r>
            <a:r>
              <a:rPr lang="en-US" altLang="zh-CN" sz="4400" b="1" dirty="0" smtClean="0">
                <a:solidFill>
                  <a:prstClr val="black">
                    <a:lumMod val="75000"/>
                    <a:lumOff val="25000"/>
                  </a:prstClr>
                </a:solidFill>
                <a:effectLst>
                  <a:outerShdw dist="38100" dir="5400000" algn="t" rotWithShape="0">
                    <a:prstClr val="black">
                      <a:alpha val="16000"/>
                    </a:prstClr>
                  </a:outerShdw>
                </a:effectLst>
                <a:hlinkClick r:id="rId1" action="ppaction://hlinkfile"/>
              </a:rPr>
              <a:t>bd.cstor.cn</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614045" y="1463040"/>
            <a:ext cx="6882765" cy="1014730"/>
          </a:xfrm>
          <a:prstGeom prst="rect">
            <a:avLst/>
          </a:prstGeom>
          <a:noFill/>
        </p:spPr>
        <p:txBody>
          <a:bodyPr wrap="square" rtlCol="0">
            <a:spAutoFit/>
          </a:bodyPr>
          <a:lstStyle/>
          <a:p>
            <a:r>
              <a:rPr lang="zh-CN" altLang="en-US" sz="1200" dirty="0" smtClean="0">
                <a:solidFill>
                  <a:prstClr val="black">
                    <a:lumMod val="65000"/>
                    <a:lumOff val="35000"/>
                  </a:prstClr>
                </a:solidFill>
              </a:rPr>
              <a:t>提供Hadoop、HBase、Hive、Spark、Storm等大数据集群实验环境和快速搭建服务</a:t>
            </a:r>
            <a:endParaRPr lang="zh-CN" altLang="en-US"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从入门到实战，帮助用户构建大数据课程和实训体系</a:t>
            </a:r>
            <a:endParaRPr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提供配套教程、课件和视频</a:t>
            </a:r>
            <a:endParaRPr sz="1200" dirty="0" smtClean="0">
              <a:solidFill>
                <a:prstClr val="black">
                  <a:lumMod val="65000"/>
                  <a:lumOff val="3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1"/>
          </p:cNvPr>
          <p:cNvPicPr>
            <a:picLocks noChangeAspect="1"/>
          </p:cNvPicPr>
          <p:nvPr/>
        </p:nvPicPr>
        <p:blipFill>
          <a:blip r:embed="rId3"/>
          <a:stretch>
            <a:fillRect/>
          </a:stretch>
        </p:blipFill>
        <p:spPr>
          <a:xfrm>
            <a:off x="619605" y="1729185"/>
            <a:ext cx="7850816" cy="4875938"/>
          </a:xfrm>
          <a:prstGeom prst="rect">
            <a:avLst/>
          </a:prstGeom>
        </p:spPr>
      </p:pic>
      <p:sp>
        <p:nvSpPr>
          <p:cNvPr id="8" name="矩形 7">
            <a:hlinkClick r:id="rId1"/>
          </p:cNvPr>
          <p:cNvSpPr/>
          <p:nvPr/>
        </p:nvSpPr>
        <p:spPr>
          <a:xfrm>
            <a:off x="1931580" y="1232537"/>
            <a:ext cx="522686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大数据资料和交流中心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1"/>
          </p:cNvPr>
          <p:cNvPicPr>
            <a:picLocks noChangeAspect="1"/>
          </p:cNvPicPr>
          <p:nvPr/>
        </p:nvPicPr>
        <p:blipFill>
          <a:blip r:embed="rId3"/>
          <a:stretch>
            <a:fillRect/>
          </a:stretch>
        </p:blipFill>
        <p:spPr>
          <a:xfrm>
            <a:off x="673100" y="1717675"/>
            <a:ext cx="7743825" cy="4668602"/>
          </a:xfrm>
          <a:prstGeom prst="rect">
            <a:avLst/>
          </a:prstGeom>
        </p:spPr>
      </p:pic>
      <p:sp>
        <p:nvSpPr>
          <p:cNvPr id="8" name="矩形 7">
            <a:hlinkClick r:id="rId1"/>
          </p:cNvPr>
          <p:cNvSpPr/>
          <p:nvPr/>
        </p:nvSpPr>
        <p:spPr>
          <a:xfrm>
            <a:off x="1783535" y="1232537"/>
            <a:ext cx="552295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云计算资料和交流中心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885" y="8255"/>
            <a:ext cx="3618230" cy="1462405"/>
          </a:xfrm>
          <a:prstGeom prst="rect">
            <a:avLst/>
          </a:prstGeom>
        </p:spPr>
      </p:pic>
      <p:pic>
        <p:nvPicPr>
          <p:cNvPr id="2" name="图片 1" descr="QQ截图20170629140346"/>
          <p:cNvPicPr>
            <a:picLocks noChangeAspect="1"/>
          </p:cNvPicPr>
          <p:nvPr/>
        </p:nvPicPr>
        <p:blipFill>
          <a:blip r:embed="rId3"/>
          <a:stretch>
            <a:fillRect/>
          </a:stretch>
        </p:blipFill>
        <p:spPr>
          <a:xfrm>
            <a:off x="1905" y="1470025"/>
            <a:ext cx="9148445" cy="538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t="11434" b="17500"/>
          <a:stretch>
            <a:fillRect/>
          </a:stretch>
        </p:blipFill>
        <p:spPr>
          <a:xfrm>
            <a:off x="2903866" y="927"/>
            <a:ext cx="3334998" cy="1162163"/>
          </a:xfrm>
          <a:prstGeom prst="rect">
            <a:avLst/>
          </a:prstGeom>
        </p:spPr>
      </p:pic>
      <p:pic>
        <p:nvPicPr>
          <p:cNvPr id="2" name="图片 1" descr="QQ截图20170629140541"/>
          <p:cNvPicPr>
            <a:picLocks noChangeAspect="1"/>
          </p:cNvPicPr>
          <p:nvPr/>
        </p:nvPicPr>
        <p:blipFill>
          <a:blip r:embed="rId3"/>
          <a:stretch>
            <a:fillRect/>
          </a:stretch>
        </p:blipFill>
        <p:spPr>
          <a:xfrm>
            <a:off x="-5715" y="1219200"/>
            <a:ext cx="9156065" cy="5639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508956" y="1369963"/>
            <a:ext cx="8075577" cy="954107"/>
          </a:xfrm>
          <a:prstGeom prst="rect">
            <a:avLst/>
          </a:prstGeom>
        </p:spPr>
        <p:txBody>
          <a:bodyPr wrap="square">
            <a:spAutoFit/>
          </a:bodyPr>
          <a:lstStyle/>
          <a:p>
            <a:r>
              <a:rPr lang="zh-CN" altLang="zh-CN" sz="1400" dirty="0"/>
              <a:t>关联规则是数据挖掘中最活跃的研究方法之一，是指搜索业务系统中的所有细节或事务，找出所有能把一组事件或数据项与另一组事件或数据项联系起来的规则，以获得存在于数据库中的不为人知的或不能确定的信息，它侧重于确定数据中不同领域之间的联系，也是在无指导学习系统中挖掘本地模式的最普通形式。</a:t>
            </a:r>
            <a:endParaRPr lang="zh-CN" altLang="en-US" sz="1400" dirty="0"/>
          </a:p>
        </p:txBody>
      </p:sp>
      <p:grpSp>
        <p:nvGrpSpPr>
          <p:cNvPr id="6" name="组合 5"/>
          <p:cNvGrpSpPr/>
          <p:nvPr/>
        </p:nvGrpSpPr>
        <p:grpSpPr>
          <a:xfrm>
            <a:off x="346455" y="2872809"/>
            <a:ext cx="8149845" cy="2517141"/>
            <a:chOff x="232155" y="2872809"/>
            <a:chExt cx="8410192" cy="2597551"/>
          </a:xfrm>
        </p:grpSpPr>
        <p:pic>
          <p:nvPicPr>
            <p:cNvPr id="76" name="图片 75"/>
            <p:cNvPicPr>
              <a:picLocks noChangeAspect="1"/>
            </p:cNvPicPr>
            <p:nvPr/>
          </p:nvPicPr>
          <p:blipFill rotWithShape="1">
            <a:blip r:embed="rId1"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80" name="图片 79"/>
            <p:cNvPicPr>
              <a:picLocks noChangeAspect="1"/>
            </p:cNvPicPr>
            <p:nvPr/>
          </p:nvPicPr>
          <p:blipFill rotWithShape="1">
            <a:blip r:embed="rId2"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3" name="图片 82"/>
            <p:cNvPicPr>
              <a:picLocks noChangeAspect="1"/>
            </p:cNvPicPr>
            <p:nvPr/>
          </p:nvPicPr>
          <p:blipFill rotWithShape="1">
            <a:blip r:embed="rId3"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104" name="图片 103"/>
            <p:cNvPicPr>
              <a:picLocks noChangeAspect="1"/>
            </p:cNvPicPr>
            <p:nvPr/>
          </p:nvPicPr>
          <p:blipFill rotWithShape="1">
            <a:blip r:embed="rId4">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105" name="图片 104"/>
            <p:cNvPicPr>
              <a:picLocks noChangeAspect="1"/>
            </p:cNvPicPr>
            <p:nvPr/>
          </p:nvPicPr>
          <p:blipFill rotWithShape="1">
            <a:blip r:embed="rId5"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106" name="图片 105"/>
            <p:cNvPicPr>
              <a:picLocks noChangeAspect="1"/>
            </p:cNvPicPr>
            <p:nvPr/>
          </p:nvPicPr>
          <p:blipFill rotWithShape="1">
            <a:blip r:embed="rId6"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107" name="组合 106"/>
            <p:cNvGrpSpPr/>
            <p:nvPr/>
          </p:nvGrpSpPr>
          <p:grpSpPr>
            <a:xfrm>
              <a:off x="6846851" y="4065346"/>
              <a:ext cx="1795495" cy="1405013"/>
              <a:chOff x="6818276" y="4448658"/>
              <a:chExt cx="1795495" cy="1593202"/>
            </a:xfrm>
          </p:grpSpPr>
          <p:sp>
            <p:nvSpPr>
              <p:cNvPr id="108" name="矩形 107"/>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14" name="图片 1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115" name="图片 114"/>
            <p:cNvPicPr>
              <a:picLocks noChangeAspect="1"/>
            </p:cNvPicPr>
            <p:nvPr/>
          </p:nvPicPr>
          <p:blipFill rotWithShape="1">
            <a:blip r:embed="rId8">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111" name="组合 110"/>
            <p:cNvGrpSpPr/>
            <p:nvPr/>
          </p:nvGrpSpPr>
          <p:grpSpPr>
            <a:xfrm>
              <a:off x="242198" y="3609983"/>
              <a:ext cx="6669086" cy="1157666"/>
              <a:chOff x="213623" y="4909748"/>
              <a:chExt cx="6669086" cy="627899"/>
            </a:xfrm>
          </p:grpSpPr>
          <p:sp>
            <p:nvSpPr>
              <p:cNvPr id="112" name="矩形 111"/>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508957" y="3740367"/>
            <a:ext cx="5768017" cy="830997"/>
          </a:xfrm>
          <a:prstGeom prst="rect">
            <a:avLst/>
          </a:prstGeom>
        </p:spPr>
        <p:txBody>
          <a:bodyPr wrap="square">
            <a:spAutoFit/>
          </a:bodyPr>
          <a:lstStyle/>
          <a:p>
            <a:r>
              <a:rPr lang="zh-CN" altLang="en-US" sz="1600" dirty="0" smtClean="0">
                <a:solidFill>
                  <a:schemeClr val="bg1"/>
                </a:solidFill>
              </a:rPr>
              <a:t>应用市场：</a:t>
            </a:r>
            <a:r>
              <a:rPr lang="zh-CN" altLang="zh-CN" sz="1600" dirty="0" smtClean="0">
                <a:solidFill>
                  <a:schemeClr val="bg1"/>
                </a:solidFill>
              </a:rPr>
              <a:t>市场</a:t>
            </a:r>
            <a:r>
              <a:rPr lang="zh-CN" altLang="zh-CN" sz="1600" dirty="0">
                <a:solidFill>
                  <a:schemeClr val="bg1"/>
                </a:solidFill>
              </a:rPr>
              <a:t>货篮分析、交叉销售（</a:t>
            </a:r>
            <a:r>
              <a:rPr lang="en-US" altLang="zh-CN" sz="1600" dirty="0">
                <a:solidFill>
                  <a:schemeClr val="bg1"/>
                </a:solidFill>
              </a:rPr>
              <a:t>Crossing Sale</a:t>
            </a:r>
            <a:r>
              <a:rPr lang="zh-CN" altLang="zh-CN" sz="1600" dirty="0">
                <a:solidFill>
                  <a:schemeClr val="bg1"/>
                </a:solidFill>
              </a:rPr>
              <a:t>）、部分分类（</a:t>
            </a:r>
            <a:r>
              <a:rPr lang="en-US" altLang="zh-CN" sz="1600" dirty="0">
                <a:solidFill>
                  <a:schemeClr val="bg1"/>
                </a:solidFill>
              </a:rPr>
              <a:t>Partial Classification</a:t>
            </a:r>
            <a:r>
              <a:rPr lang="zh-CN" altLang="zh-CN" sz="1600" dirty="0">
                <a:solidFill>
                  <a:schemeClr val="bg1"/>
                </a:solidFill>
              </a:rPr>
              <a:t>）、金融服务（</a:t>
            </a:r>
            <a:r>
              <a:rPr lang="en-US" altLang="zh-CN" sz="1600" dirty="0">
                <a:solidFill>
                  <a:schemeClr val="bg1"/>
                </a:solidFill>
              </a:rPr>
              <a:t>Financial Service</a:t>
            </a:r>
            <a:r>
              <a:rPr lang="zh-CN" altLang="zh-CN" sz="1600" dirty="0">
                <a:solidFill>
                  <a:schemeClr val="bg1"/>
                </a:solidFill>
              </a:rPr>
              <a:t>），以及通信、互联网、</a:t>
            </a:r>
            <a:r>
              <a:rPr lang="zh-CN" altLang="zh-CN" sz="1600" dirty="0" smtClean="0">
                <a:solidFill>
                  <a:schemeClr val="bg1"/>
                </a:solidFill>
              </a:rPr>
              <a:t>电子商务</a:t>
            </a:r>
            <a:r>
              <a:rPr lang="en-US" altLang="zh-CN" sz="1600" dirty="0" smtClean="0">
                <a:solidFill>
                  <a:schemeClr val="bg1"/>
                </a:solidFill>
              </a:rPr>
              <a:t> ······</a:t>
            </a:r>
            <a:endParaRPr lang="zh-CN" altLang="en-US" sz="1600" dirty="0">
              <a:solidFill>
                <a:schemeClr val="bg1"/>
              </a:solidFill>
            </a:endParaRPr>
          </a:p>
        </p:txBody>
      </p:sp>
      <p:sp>
        <p:nvSpPr>
          <p:cNvPr id="116"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79" name="27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agen 28">
            <a:hlinkClick r:id="" action="ppaction://hlinkshowjump?jump=previous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1"/>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endParaRPr lang="zh-CN" altLang="en-US" sz="2800" b="1" dirty="0">
                <a:solidFill>
                  <a:srgbClr val="70AD47">
                    <a:lumMod val="75000"/>
                  </a:srgbClr>
                </a:solidFill>
              </a:endParaRP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endParaRPr lang="zh-CN" altLang="en-US" sz="2000" b="1" dirty="0">
              <a:solidFill>
                <a:prstClr val="black">
                  <a:lumMod val="75000"/>
                  <a:lumOff val="25000"/>
                </a:prstClr>
              </a:solidFill>
            </a:endParaRP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endParaRPr lang="zh-CN" altLang="en-US" sz="2000" b="1" dirty="0">
              <a:solidFill>
                <a:prstClr val="black">
                  <a:lumMod val="75000"/>
                  <a:lumOff val="25000"/>
                </a:prstClr>
              </a:solidFill>
            </a:endParaRP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6325"/>
          </a:xfrm>
          <a:prstGeom prst="rect">
            <a:avLst/>
          </a:prstGeom>
          <a:noFill/>
        </p:spPr>
        <p:txBody>
          <a:bodyPr wrap="square" rtlCol="0">
            <a:spAutoFit/>
          </a:bodyPr>
          <a:lstStyle/>
          <a:p>
            <a:r>
              <a:rPr lang="zh-CN" altLang="en-US" sz="1600" dirty="0">
                <a:solidFill>
                  <a:prstClr val="black">
                    <a:lumMod val="75000"/>
                    <a:lumOff val="25000"/>
                  </a:prstClr>
                </a:solidFill>
              </a:rPr>
              <a:t>国内大数据企业。提供云存储、云数据库、云视频、云传输产品和解决方案。</a:t>
            </a:r>
            <a:endParaRPr lang="zh-CN" altLang="en-US" sz="1600" dirty="0">
              <a:solidFill>
                <a:prstClr val="black">
                  <a:lumMod val="75000"/>
                  <a:lumOff val="25000"/>
                </a:prstClr>
              </a:solidFill>
            </a:endParaRP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8" name="Picture 4" descr="C:\Users\cstor\Desktop\科技头条.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1"/>
          <p:cNvPicPr>
            <a:picLocks noChangeAspect="1"/>
          </p:cNvPicPr>
          <p:nvPr/>
        </p:nvPicPr>
        <p:blipFill>
          <a:blip r:embed="rId2"/>
          <a:stretch>
            <a:fillRect/>
          </a:stretch>
        </p:blipFill>
        <p:spPr>
          <a:xfrm>
            <a:off x="105410" y="1464310"/>
            <a:ext cx="2985135" cy="5231765"/>
          </a:xfrm>
          <a:prstGeom prst="rect">
            <a:avLst/>
          </a:prstGeom>
        </p:spPr>
      </p:pic>
      <p:pic>
        <p:nvPicPr>
          <p:cNvPr id="4" name="图片 3" descr="tsy"/>
          <p:cNvPicPr>
            <a:picLocks noChangeAspect="1"/>
          </p:cNvPicPr>
          <p:nvPr/>
        </p:nvPicPr>
        <p:blipFill>
          <a:blip r:embed="rId3"/>
          <a:stretch>
            <a:fillRect/>
          </a:stretch>
        </p:blipFill>
        <p:spPr>
          <a:xfrm>
            <a:off x="3090545" y="1470025"/>
            <a:ext cx="3034030" cy="5226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07500" y="3184863"/>
            <a:ext cx="3526350" cy="1525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4" name="矩形 83"/>
          <p:cNvSpPr/>
          <p:nvPr/>
        </p:nvSpPr>
        <p:spPr>
          <a:xfrm>
            <a:off x="4674675" y="3184863"/>
            <a:ext cx="3526350" cy="1525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81911"/>
            <a:ext cx="7915326" cy="1077218"/>
          </a:xfrm>
          <a:prstGeom prst="rect">
            <a:avLst/>
          </a:prstGeom>
        </p:spPr>
        <p:txBody>
          <a:bodyPr wrap="square">
            <a:spAutoFit/>
          </a:bodyPr>
          <a:lstStyle/>
          <a:p>
            <a:r>
              <a:rPr lang="zh-CN" altLang="zh-CN" sz="1600" dirty="0"/>
              <a:t>一般来说，关联规则挖掘是指从一个大型的数据集（</a:t>
            </a:r>
            <a:r>
              <a:rPr lang="en-US" altLang="zh-CN" sz="1600" dirty="0"/>
              <a:t>Dataset</a:t>
            </a:r>
            <a:r>
              <a:rPr lang="zh-CN" altLang="zh-CN" sz="1600" dirty="0"/>
              <a:t>）发现有趣的关联（</a:t>
            </a:r>
            <a:r>
              <a:rPr lang="en-US" altLang="zh-CN" sz="1600" dirty="0"/>
              <a:t>Association</a:t>
            </a:r>
            <a:r>
              <a:rPr lang="zh-CN" altLang="zh-CN" sz="1600" dirty="0"/>
              <a:t>）或相关关系（</a:t>
            </a:r>
            <a:r>
              <a:rPr lang="en-US" altLang="zh-CN" sz="1600" dirty="0"/>
              <a:t>Correlation</a:t>
            </a:r>
            <a:r>
              <a:rPr lang="zh-CN" altLang="zh-CN" sz="1600" dirty="0"/>
              <a:t>），即从数据集中识别出频繁出现的属性值集（</a:t>
            </a:r>
            <a:r>
              <a:rPr lang="en-US" altLang="zh-CN" sz="1600" dirty="0"/>
              <a:t>Sets of Attribute Values</a:t>
            </a:r>
            <a:r>
              <a:rPr lang="zh-CN" altLang="zh-CN" sz="1600" dirty="0"/>
              <a:t>），也称为频繁项集（</a:t>
            </a:r>
            <a:r>
              <a:rPr lang="en-US" altLang="zh-CN" sz="1600" dirty="0"/>
              <a:t>Frequent </a:t>
            </a:r>
            <a:r>
              <a:rPr lang="en-US" altLang="zh-CN" sz="1600" dirty="0" err="1"/>
              <a:t>Itemsets</a:t>
            </a:r>
            <a:r>
              <a:rPr lang="zh-CN" altLang="zh-CN" sz="1600" dirty="0"/>
              <a:t>，频繁集），然后利用这些频繁项集创建描述关联关系的规则的过程。</a:t>
            </a:r>
            <a:endParaRPr lang="zh-CN"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smtClean="0"/>
              <a:t>3.4.1 </a:t>
            </a:r>
            <a:r>
              <a:rPr lang="zh-CN" altLang="zh-CN" dirty="0" smtClean="0"/>
              <a:t>关联</a:t>
            </a:r>
            <a:r>
              <a:rPr lang="zh-CN" altLang="zh-CN" dirty="0"/>
              <a:t>规则的概念</a:t>
            </a:r>
            <a:endParaRPr lang="zh-CN" altLang="zh-CN" dirty="0"/>
          </a:p>
        </p:txBody>
      </p:sp>
      <p:sp>
        <p:nvSpPr>
          <p:cNvPr id="9" name="矩形 8"/>
          <p:cNvSpPr/>
          <p:nvPr/>
        </p:nvSpPr>
        <p:spPr>
          <a:xfrm>
            <a:off x="508958" y="2558534"/>
            <a:ext cx="2262158" cy="369332"/>
          </a:xfrm>
          <a:prstGeom prst="rect">
            <a:avLst/>
          </a:prstGeom>
        </p:spPr>
        <p:txBody>
          <a:bodyPr wrap="none">
            <a:spAutoFit/>
          </a:bodyPr>
          <a:lstStyle/>
          <a:p>
            <a:r>
              <a:rPr lang="zh-CN" altLang="zh-CN" dirty="0"/>
              <a:t>关联规则挖掘</a:t>
            </a:r>
            <a:r>
              <a:rPr lang="zh-CN" altLang="zh-CN" dirty="0" smtClean="0"/>
              <a:t>问题</a:t>
            </a:r>
            <a:r>
              <a:rPr lang="zh-CN" altLang="en-US" dirty="0" smtClean="0"/>
              <a:t>：</a:t>
            </a:r>
            <a:endParaRPr lang="zh-CN" altLang="en-US" dirty="0"/>
          </a:p>
        </p:txBody>
      </p:sp>
      <p:sp>
        <p:nvSpPr>
          <p:cNvPr id="11" name="矩形 10"/>
          <p:cNvSpPr/>
          <p:nvPr/>
        </p:nvSpPr>
        <p:spPr>
          <a:xfrm>
            <a:off x="607500" y="3661113"/>
            <a:ext cx="3526349" cy="954107"/>
          </a:xfrm>
          <a:prstGeom prst="rect">
            <a:avLst/>
          </a:prstGeom>
        </p:spPr>
        <p:txBody>
          <a:bodyPr wrap="square">
            <a:spAutoFit/>
          </a:bodyPr>
          <a:lstStyle/>
          <a:p>
            <a:r>
              <a:rPr lang="zh-CN" altLang="zh-CN" sz="1400" dirty="0" smtClean="0">
                <a:solidFill>
                  <a:schemeClr val="bg1"/>
                </a:solidFill>
              </a:rPr>
              <a:t>发现</a:t>
            </a:r>
            <a:r>
              <a:rPr lang="zh-CN" altLang="zh-CN" sz="1400" dirty="0">
                <a:solidFill>
                  <a:schemeClr val="bg1"/>
                </a:solidFill>
              </a:rPr>
              <a:t>所有的频繁项集是形成关联规则的基础。通过用户给定的最小支持度，寻找所有支持度大于或等于</a:t>
            </a:r>
            <a:r>
              <a:rPr lang="en-US" altLang="zh-CN" sz="1400" dirty="0" err="1">
                <a:solidFill>
                  <a:schemeClr val="bg1"/>
                </a:solidFill>
              </a:rPr>
              <a:t>Minsupport</a:t>
            </a:r>
            <a:r>
              <a:rPr lang="zh-CN" altLang="zh-CN" sz="1400" dirty="0">
                <a:solidFill>
                  <a:schemeClr val="bg1"/>
                </a:solidFill>
              </a:rPr>
              <a:t>的频繁项集</a:t>
            </a:r>
            <a:r>
              <a:rPr lang="zh-CN" altLang="zh-CN" sz="1400" dirty="0" smtClean="0">
                <a:solidFill>
                  <a:schemeClr val="bg1"/>
                </a:solidFill>
              </a:rPr>
              <a:t>。</a:t>
            </a:r>
            <a:endParaRPr lang="zh-CN" altLang="zh-CN" sz="1400" dirty="0">
              <a:solidFill>
                <a:schemeClr val="bg1"/>
              </a:solidFill>
            </a:endParaRPr>
          </a:p>
        </p:txBody>
      </p:sp>
      <p:sp>
        <p:nvSpPr>
          <p:cNvPr id="14" name="矩形 13"/>
          <p:cNvSpPr/>
          <p:nvPr/>
        </p:nvSpPr>
        <p:spPr>
          <a:xfrm>
            <a:off x="4674674" y="3756363"/>
            <a:ext cx="3526351" cy="738664"/>
          </a:xfrm>
          <a:prstGeom prst="rect">
            <a:avLst/>
          </a:prstGeom>
        </p:spPr>
        <p:txBody>
          <a:bodyPr wrap="square">
            <a:spAutoFit/>
          </a:bodyPr>
          <a:lstStyle/>
          <a:p>
            <a:r>
              <a:rPr lang="zh-CN" altLang="zh-CN" sz="1400" dirty="0">
                <a:solidFill>
                  <a:schemeClr val="bg1"/>
                </a:solidFill>
              </a:rPr>
              <a:t>通过用户给定的最小可信度，在每个最大频繁项集中，寻找可信度不小于</a:t>
            </a:r>
            <a:r>
              <a:rPr lang="en-US" altLang="zh-CN" sz="1400" dirty="0" err="1">
                <a:solidFill>
                  <a:schemeClr val="bg1"/>
                </a:solidFill>
              </a:rPr>
              <a:t>Minconfidence</a:t>
            </a:r>
            <a:r>
              <a:rPr lang="zh-CN" altLang="zh-CN" sz="1400" dirty="0">
                <a:solidFill>
                  <a:schemeClr val="bg1"/>
                </a:solidFill>
              </a:rPr>
              <a:t>的关联规则。</a:t>
            </a:r>
            <a:endParaRPr lang="zh-CN" altLang="zh-CN" sz="1400" dirty="0">
              <a:solidFill>
                <a:schemeClr val="bg1"/>
              </a:solidFill>
            </a:endParaRPr>
          </a:p>
        </p:txBody>
      </p:sp>
      <p:sp>
        <p:nvSpPr>
          <p:cNvPr id="16" name="矩形 15"/>
          <p:cNvSpPr/>
          <p:nvPr/>
        </p:nvSpPr>
        <p:spPr>
          <a:xfrm>
            <a:off x="607500" y="3184863"/>
            <a:ext cx="3526349" cy="4155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发现频繁项集</a:t>
            </a:r>
            <a:endParaRPr lang="zh-CN" altLang="en-US" dirty="0"/>
          </a:p>
        </p:txBody>
      </p:sp>
      <p:sp>
        <p:nvSpPr>
          <p:cNvPr id="87" name="矩形 86"/>
          <p:cNvSpPr/>
          <p:nvPr/>
        </p:nvSpPr>
        <p:spPr>
          <a:xfrm>
            <a:off x="4674674" y="3184863"/>
            <a:ext cx="3526349" cy="4155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生成关联规则</a:t>
            </a:r>
            <a:endParaRPr lang="zh-CN" altLang="en-US" dirty="0"/>
          </a:p>
        </p:txBody>
      </p:sp>
      <p:sp>
        <p:nvSpPr>
          <p:cNvPr id="19" name="矩形 18"/>
          <p:cNvSpPr/>
          <p:nvPr/>
        </p:nvSpPr>
        <p:spPr>
          <a:xfrm>
            <a:off x="508958" y="5043785"/>
            <a:ext cx="7915326" cy="584775"/>
          </a:xfrm>
          <a:prstGeom prst="rect">
            <a:avLst/>
          </a:prstGeom>
        </p:spPr>
        <p:txBody>
          <a:bodyPr wrap="square">
            <a:spAutoFit/>
          </a:bodyPr>
          <a:lstStyle/>
          <a:p>
            <a:r>
              <a:rPr lang="zh-CN" altLang="zh-CN" sz="1600" dirty="0"/>
              <a:t>如何迅速高效地发现所有频繁项集，是关联规则挖掘的核心问题，也是衡量关联规则挖掘算法效率的重要标准。</a:t>
            </a:r>
            <a:endParaRPr lang="zh-CN" altLang="en-US"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endParaRPr lang="zh-CN" altLang="zh-CN" dirty="0"/>
          </a:p>
        </p:txBody>
      </p:sp>
      <p:sp>
        <p:nvSpPr>
          <p:cNvPr id="2" name="矩形 1"/>
          <p:cNvSpPr/>
          <p:nvPr/>
        </p:nvSpPr>
        <p:spPr>
          <a:xfrm>
            <a:off x="508958" y="1243811"/>
            <a:ext cx="6349042" cy="338554"/>
          </a:xfrm>
          <a:prstGeom prst="rect">
            <a:avLst/>
          </a:prstGeom>
        </p:spPr>
        <p:txBody>
          <a:bodyPr wrap="square">
            <a:spAutoFit/>
          </a:bodyPr>
          <a:lstStyle/>
          <a:p>
            <a:r>
              <a:rPr lang="zh-CN" altLang="zh-CN" sz="1600" dirty="0"/>
              <a:t>格结构（</a:t>
            </a:r>
            <a:r>
              <a:rPr lang="en-US" altLang="zh-CN" sz="1600" dirty="0"/>
              <a:t>Lattice Structure</a:t>
            </a:r>
            <a:r>
              <a:rPr lang="zh-CN" altLang="zh-CN" sz="1600" dirty="0"/>
              <a:t>）常常被用来枚举所有可能的项集。</a:t>
            </a:r>
            <a:endParaRPr lang="zh-CN" altLang="en-US" sz="1600" dirty="0"/>
          </a:p>
        </p:txBody>
      </p:sp>
      <p:grpSp>
        <p:nvGrpSpPr>
          <p:cNvPr id="6" name="组合 5"/>
          <p:cNvGrpSpPr/>
          <p:nvPr/>
        </p:nvGrpSpPr>
        <p:grpSpPr>
          <a:xfrm>
            <a:off x="1329566" y="1563954"/>
            <a:ext cx="6091470" cy="4504887"/>
            <a:chOff x="3430835" y="1227739"/>
            <a:chExt cx="6091470" cy="4504887"/>
          </a:xfrm>
        </p:grpSpPr>
        <p:pic>
          <p:nvPicPr>
            <p:cNvPr id="17410" name="图片 209" descr="说明: 7-11"/>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430835" y="1227739"/>
              <a:ext cx="6091470" cy="41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585941" y="5394072"/>
              <a:ext cx="1781257" cy="338554"/>
            </a:xfrm>
            <a:prstGeom prst="rect">
              <a:avLst/>
            </a:prstGeom>
          </p:spPr>
          <p:txBody>
            <a:bodyPr wrap="none">
              <a:spAutoFit/>
            </a:bodyPr>
            <a:lstStyle/>
            <a:p>
              <a:r>
                <a:rPr lang="zh-CN" altLang="zh-CN" sz="1600" dirty="0"/>
                <a:t>图</a:t>
              </a:r>
              <a:r>
                <a:rPr lang="en-US" altLang="zh-CN" sz="1600" dirty="0"/>
                <a:t>3-10  </a:t>
              </a:r>
              <a:r>
                <a:rPr lang="zh-CN" altLang="zh-CN" sz="1600" dirty="0"/>
                <a:t>项集的格</a:t>
              </a:r>
              <a:endParaRPr lang="zh-CN" altLang="zh-CN" sz="1600" dirty="0"/>
            </a:p>
          </p:txBody>
        </p:sp>
      </p:grpSp>
      <p:pic>
        <p:nvPicPr>
          <p:cNvPr id="8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2"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endParaRPr lang="zh-CN" altLang="zh-CN" dirty="0"/>
          </a:p>
        </p:txBody>
      </p:sp>
      <p:sp>
        <p:nvSpPr>
          <p:cNvPr id="2" name="矩形 1"/>
          <p:cNvSpPr/>
          <p:nvPr/>
        </p:nvSpPr>
        <p:spPr>
          <a:xfrm>
            <a:off x="508958" y="1243811"/>
            <a:ext cx="6349042" cy="338554"/>
          </a:xfrm>
          <a:prstGeom prst="rect">
            <a:avLst/>
          </a:prstGeom>
        </p:spPr>
        <p:txBody>
          <a:bodyPr wrap="square">
            <a:spAutoFit/>
          </a:bodyPr>
          <a:lstStyle/>
          <a:p>
            <a:r>
              <a:rPr lang="zh-CN" altLang="zh-CN" sz="1600" dirty="0"/>
              <a:t>格结构（</a:t>
            </a:r>
            <a:r>
              <a:rPr lang="en-US" altLang="zh-CN" sz="1600" dirty="0"/>
              <a:t>Lattice Structure</a:t>
            </a:r>
            <a:r>
              <a:rPr lang="zh-CN" altLang="zh-CN" sz="1600" dirty="0"/>
              <a:t>）常常被用来枚举所有可能的项集。</a:t>
            </a:r>
            <a:endParaRPr lang="zh-CN" altLang="en-US" sz="1600" dirty="0"/>
          </a:p>
        </p:txBody>
      </p:sp>
      <p:grpSp>
        <p:nvGrpSpPr>
          <p:cNvPr id="11285" name="组合 11284"/>
          <p:cNvGrpSpPr/>
          <p:nvPr/>
        </p:nvGrpSpPr>
        <p:grpSpPr>
          <a:xfrm>
            <a:off x="508958" y="1700806"/>
            <a:ext cx="7987346" cy="4119520"/>
            <a:chOff x="843106" y="1847819"/>
            <a:chExt cx="7987346" cy="4119520"/>
          </a:xfrm>
        </p:grpSpPr>
        <p:sp>
          <p:nvSpPr>
            <p:cNvPr id="9" name="矩形 8"/>
            <p:cNvSpPr/>
            <p:nvPr/>
          </p:nvSpPr>
          <p:spPr>
            <a:xfrm>
              <a:off x="865913" y="2008225"/>
              <a:ext cx="881692" cy="830997"/>
            </a:xfrm>
            <a:prstGeom prst="rect">
              <a:avLst/>
            </a:prstGeom>
            <a:solidFill>
              <a:schemeClr val="accent1"/>
            </a:solidFill>
          </p:spPr>
          <p:txBody>
            <a:bodyPr wrap="square">
              <a:spAutoFit/>
            </a:bodyPr>
            <a:lstStyle/>
            <a:p>
              <a:pPr algn="ctr"/>
              <a:r>
                <a:rPr lang="zh-CN" altLang="zh-CN" sz="1600" b="1" dirty="0">
                  <a:solidFill>
                    <a:schemeClr val="bg1"/>
                  </a:solidFill>
                </a:rPr>
                <a:t>查找频繁项目集</a:t>
              </a:r>
              <a:endParaRPr lang="zh-CN" altLang="en-US" sz="1600" b="1" dirty="0">
                <a:solidFill>
                  <a:schemeClr val="bg1"/>
                </a:solidFill>
              </a:endParaRPr>
            </a:p>
          </p:txBody>
        </p:sp>
        <p:sp>
          <p:nvSpPr>
            <p:cNvPr id="11" name="矩形 10"/>
            <p:cNvSpPr/>
            <p:nvPr/>
          </p:nvSpPr>
          <p:spPr>
            <a:xfrm>
              <a:off x="5071928" y="1847819"/>
              <a:ext cx="2881447" cy="338554"/>
            </a:xfrm>
            <a:prstGeom prst="rect">
              <a:avLst/>
            </a:prstGeom>
            <a:solidFill>
              <a:schemeClr val="accent1"/>
            </a:solidFill>
          </p:spPr>
          <p:txBody>
            <a:bodyPr wrap="square">
              <a:spAutoFit/>
            </a:bodyPr>
            <a:lstStyle/>
            <a:p>
              <a:r>
                <a:rPr lang="zh-CN" altLang="zh-CN" sz="1600" dirty="0">
                  <a:solidFill>
                    <a:schemeClr val="bg1"/>
                  </a:solidFill>
                </a:rPr>
                <a:t>经典的查找策略</a:t>
              </a:r>
              <a:endParaRPr lang="zh-CN" altLang="en-US" sz="1600" dirty="0">
                <a:solidFill>
                  <a:schemeClr val="bg1"/>
                </a:solidFill>
              </a:endParaRPr>
            </a:p>
          </p:txBody>
        </p:sp>
        <p:sp>
          <p:nvSpPr>
            <p:cNvPr id="12" name="矩形 11"/>
            <p:cNvSpPr/>
            <p:nvPr/>
          </p:nvSpPr>
          <p:spPr>
            <a:xfrm>
              <a:off x="5071928" y="2252290"/>
              <a:ext cx="2881447" cy="338554"/>
            </a:xfrm>
            <a:prstGeom prst="rect">
              <a:avLst/>
            </a:prstGeom>
            <a:solidFill>
              <a:schemeClr val="accent1"/>
            </a:solidFill>
          </p:spPr>
          <p:txBody>
            <a:bodyPr wrap="square">
              <a:spAutoFit/>
            </a:bodyPr>
            <a:lstStyle/>
            <a:p>
              <a:r>
                <a:rPr lang="zh-CN" altLang="zh-CN" sz="1600" dirty="0">
                  <a:solidFill>
                    <a:schemeClr val="bg1"/>
                  </a:solidFill>
                </a:rPr>
                <a:t>基于精简</a:t>
              </a:r>
              <a:r>
                <a:rPr lang="zh-CN" altLang="zh-CN" sz="1600" dirty="0" smtClean="0">
                  <a:solidFill>
                    <a:schemeClr val="bg1"/>
                  </a:solidFill>
                </a:rPr>
                <a:t>集的</a:t>
              </a:r>
              <a:r>
                <a:rPr lang="zh-CN" altLang="zh-CN" sz="1600" dirty="0">
                  <a:solidFill>
                    <a:schemeClr val="bg1"/>
                  </a:solidFill>
                </a:rPr>
                <a:t>查找策略</a:t>
              </a:r>
              <a:endParaRPr lang="zh-CN" altLang="en-US" sz="1600" dirty="0">
                <a:solidFill>
                  <a:schemeClr val="bg1"/>
                </a:solidFill>
              </a:endParaRPr>
            </a:p>
          </p:txBody>
        </p:sp>
        <p:sp>
          <p:nvSpPr>
            <p:cNvPr id="13" name="矩形 12"/>
            <p:cNvSpPr/>
            <p:nvPr/>
          </p:nvSpPr>
          <p:spPr>
            <a:xfrm>
              <a:off x="5071928" y="2656760"/>
              <a:ext cx="2881447" cy="338554"/>
            </a:xfrm>
            <a:prstGeom prst="rect">
              <a:avLst/>
            </a:prstGeom>
            <a:solidFill>
              <a:schemeClr val="accent1"/>
            </a:solidFill>
          </p:spPr>
          <p:txBody>
            <a:bodyPr wrap="square">
              <a:spAutoFit/>
            </a:bodyPr>
            <a:lstStyle/>
            <a:p>
              <a:r>
                <a:rPr lang="zh-CN" altLang="zh-CN" sz="1600" dirty="0">
                  <a:solidFill>
                    <a:schemeClr val="bg1"/>
                  </a:solidFill>
                </a:rPr>
                <a:t>基于最大频繁</a:t>
              </a:r>
              <a:r>
                <a:rPr lang="zh-CN" altLang="zh-CN" sz="1600" dirty="0" smtClean="0">
                  <a:solidFill>
                    <a:schemeClr val="bg1"/>
                  </a:solidFill>
                </a:rPr>
                <a:t>项集的</a:t>
              </a:r>
              <a:r>
                <a:rPr lang="zh-CN" altLang="zh-CN" sz="1600" dirty="0">
                  <a:solidFill>
                    <a:schemeClr val="bg1"/>
                  </a:solidFill>
                </a:rPr>
                <a:t>查找策略</a:t>
              </a:r>
              <a:endParaRPr lang="zh-CN" altLang="en-US" sz="1600" dirty="0">
                <a:solidFill>
                  <a:schemeClr val="bg1"/>
                </a:solidFill>
              </a:endParaRPr>
            </a:p>
          </p:txBody>
        </p:sp>
        <p:grpSp>
          <p:nvGrpSpPr>
            <p:cNvPr id="55" name="组合 54"/>
            <p:cNvGrpSpPr/>
            <p:nvPr/>
          </p:nvGrpSpPr>
          <p:grpSpPr>
            <a:xfrm>
              <a:off x="1747605" y="2017096"/>
              <a:ext cx="3324323" cy="808941"/>
              <a:chOff x="1747605" y="2017096"/>
              <a:chExt cx="3324323" cy="808941"/>
            </a:xfrm>
          </p:grpSpPr>
          <p:cxnSp>
            <p:nvCxnSpPr>
              <p:cNvPr id="30" name="直接箭头连接符 29"/>
              <p:cNvCxnSpPr>
                <a:stCxn id="9" idx="3"/>
                <a:endCxn id="12" idx="1"/>
              </p:cNvCxnSpPr>
              <p:nvPr/>
            </p:nvCxnSpPr>
            <p:spPr>
              <a:xfrm flipV="1">
                <a:off x="1747605" y="2421567"/>
                <a:ext cx="3324323" cy="215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9" idx="3"/>
                <a:endCxn id="11" idx="1"/>
              </p:cNvCxnSpPr>
              <p:nvPr/>
            </p:nvCxnSpPr>
            <p:spPr>
              <a:xfrm flipV="1">
                <a:off x="1747605" y="2017096"/>
                <a:ext cx="3324323" cy="406628"/>
              </a:xfrm>
              <a:prstGeom prst="bentConnector3">
                <a:avLst>
                  <a:gd name="adj1" fmla="val 75787"/>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9" idx="3"/>
                <a:endCxn id="13" idx="1"/>
              </p:cNvCxnSpPr>
              <p:nvPr/>
            </p:nvCxnSpPr>
            <p:spPr>
              <a:xfrm>
                <a:off x="1747605" y="2423724"/>
                <a:ext cx="3324323" cy="402313"/>
              </a:xfrm>
              <a:prstGeom prst="bentConnector3">
                <a:avLst>
                  <a:gd name="adj1" fmla="val 75787"/>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7" name="矩形 56"/>
            <p:cNvSpPr/>
            <p:nvPr/>
          </p:nvSpPr>
          <p:spPr>
            <a:xfrm>
              <a:off x="2145106" y="2032485"/>
              <a:ext cx="1800493" cy="307777"/>
            </a:xfrm>
            <a:prstGeom prst="rect">
              <a:avLst/>
            </a:prstGeom>
          </p:spPr>
          <p:txBody>
            <a:bodyPr wrap="none">
              <a:spAutoFit/>
            </a:bodyPr>
            <a:lstStyle/>
            <a:p>
              <a:r>
                <a:rPr lang="zh-CN" altLang="zh-CN" sz="1400" b="1" dirty="0">
                  <a:solidFill>
                    <a:schemeClr val="accent1"/>
                  </a:solidFill>
                </a:rPr>
                <a:t>按照挖掘的策略不同</a:t>
              </a:r>
              <a:endParaRPr lang="zh-CN" altLang="en-US" sz="1400" b="1" dirty="0">
                <a:solidFill>
                  <a:schemeClr val="accent1"/>
                </a:solidFill>
              </a:endParaRPr>
            </a:p>
          </p:txBody>
        </p:sp>
        <p:sp>
          <p:nvSpPr>
            <p:cNvPr id="94" name="矩形 93"/>
            <p:cNvSpPr/>
            <p:nvPr/>
          </p:nvSpPr>
          <p:spPr>
            <a:xfrm>
              <a:off x="843106" y="3457514"/>
              <a:ext cx="904500" cy="954107"/>
            </a:xfrm>
            <a:prstGeom prst="rect">
              <a:avLst/>
            </a:prstGeom>
            <a:solidFill>
              <a:schemeClr val="accent1"/>
            </a:solidFill>
          </p:spPr>
          <p:txBody>
            <a:bodyPr wrap="square">
              <a:spAutoFit/>
            </a:bodyPr>
            <a:lstStyle/>
            <a:p>
              <a:pPr algn="ctr"/>
              <a:r>
                <a:rPr lang="zh-CN" altLang="zh-CN" sz="1400" b="1" dirty="0">
                  <a:solidFill>
                    <a:schemeClr val="bg1"/>
                  </a:solidFill>
                </a:rPr>
                <a:t>经典的挖掘完全频繁项集方法</a:t>
              </a:r>
              <a:endParaRPr lang="zh-CN" altLang="en-US" sz="1400" b="1" dirty="0">
                <a:solidFill>
                  <a:schemeClr val="bg1"/>
                </a:solidFill>
              </a:endParaRPr>
            </a:p>
          </p:txBody>
        </p:sp>
        <p:sp>
          <p:nvSpPr>
            <p:cNvPr id="96" name="矩形 95"/>
            <p:cNvSpPr/>
            <p:nvPr/>
          </p:nvSpPr>
          <p:spPr>
            <a:xfrm>
              <a:off x="2070713" y="3411927"/>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基于广度优先搜索策略的关联规则算法</a:t>
              </a:r>
              <a:endParaRPr lang="zh-CN" altLang="en-US" sz="1600" dirty="0">
                <a:solidFill>
                  <a:schemeClr val="bg1"/>
                </a:solidFill>
              </a:endParaRPr>
            </a:p>
          </p:txBody>
        </p:sp>
        <p:sp>
          <p:nvSpPr>
            <p:cNvPr id="97" name="矩形 96"/>
            <p:cNvSpPr/>
            <p:nvPr/>
          </p:nvSpPr>
          <p:spPr>
            <a:xfrm>
              <a:off x="2070712" y="4073646"/>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基于深度优先搜索</a:t>
              </a:r>
              <a:r>
                <a:rPr lang="zh-CN" altLang="zh-CN" sz="1600" dirty="0" smtClean="0">
                  <a:solidFill>
                    <a:schemeClr val="bg1"/>
                  </a:solidFill>
                </a:rPr>
                <a:t>策略</a:t>
              </a:r>
              <a:r>
                <a:rPr lang="zh-CN" altLang="en-US" sz="1600" dirty="0" smtClean="0">
                  <a:solidFill>
                    <a:schemeClr val="bg1"/>
                  </a:solidFill>
                </a:rPr>
                <a:t>的算法</a:t>
              </a:r>
              <a:endParaRPr lang="zh-CN" altLang="en-US" sz="1600" dirty="0">
                <a:solidFill>
                  <a:schemeClr val="bg1"/>
                </a:solidFill>
              </a:endParaRPr>
            </a:p>
          </p:txBody>
        </p:sp>
        <p:sp>
          <p:nvSpPr>
            <p:cNvPr id="11278" name="矩形 11277"/>
            <p:cNvSpPr/>
            <p:nvPr/>
          </p:nvSpPr>
          <p:spPr>
            <a:xfrm>
              <a:off x="5775874" y="3438464"/>
              <a:ext cx="2323072" cy="338554"/>
            </a:xfrm>
            <a:prstGeom prst="rect">
              <a:avLst/>
            </a:prstGeom>
          </p:spPr>
          <p:txBody>
            <a:bodyPr wrap="none">
              <a:spAutoFit/>
            </a:bodyPr>
            <a:lstStyle/>
            <a:p>
              <a:r>
                <a:rPr lang="en-US" altLang="zh-CN" sz="1600" dirty="0" err="1">
                  <a:solidFill>
                    <a:schemeClr val="accent1"/>
                  </a:solidFill>
                </a:rPr>
                <a:t>Apriori</a:t>
              </a:r>
              <a:r>
                <a:rPr lang="zh-CN" altLang="zh-CN" sz="1600" dirty="0" smtClean="0">
                  <a:solidFill>
                    <a:schemeClr val="accent1"/>
                  </a:solidFill>
                </a:rPr>
                <a:t>算法</a:t>
              </a:r>
              <a:r>
                <a:rPr lang="zh-CN" altLang="en-US" sz="1600" dirty="0" smtClean="0">
                  <a:solidFill>
                    <a:schemeClr val="accent1"/>
                  </a:solidFill>
                </a:rPr>
                <a:t>、</a:t>
              </a:r>
              <a:r>
                <a:rPr lang="en-US" altLang="zh-CN" sz="1600" dirty="0" smtClean="0">
                  <a:solidFill>
                    <a:schemeClr val="accent1"/>
                  </a:solidFill>
                </a:rPr>
                <a:t>DHP</a:t>
              </a:r>
              <a:r>
                <a:rPr lang="zh-CN" altLang="en-US" sz="1600" dirty="0" smtClean="0">
                  <a:solidFill>
                    <a:schemeClr val="accent1"/>
                  </a:solidFill>
                </a:rPr>
                <a:t>算法</a:t>
              </a:r>
              <a:endParaRPr lang="zh-CN" altLang="en-US" sz="1600" dirty="0">
                <a:solidFill>
                  <a:schemeClr val="accent1"/>
                </a:solidFill>
              </a:endParaRPr>
            </a:p>
          </p:txBody>
        </p:sp>
        <p:sp>
          <p:nvSpPr>
            <p:cNvPr id="11280" name="矩形 11279"/>
            <p:cNvSpPr/>
            <p:nvPr/>
          </p:nvSpPr>
          <p:spPr>
            <a:xfrm>
              <a:off x="5775874" y="3976358"/>
              <a:ext cx="3054578" cy="584775"/>
            </a:xfrm>
            <a:prstGeom prst="rect">
              <a:avLst/>
            </a:prstGeom>
          </p:spPr>
          <p:txBody>
            <a:bodyPr wrap="square">
              <a:spAutoFit/>
            </a:bodyPr>
            <a:lstStyle/>
            <a:p>
              <a:r>
                <a:rPr lang="en-US" altLang="zh-CN" sz="1600" dirty="0">
                  <a:solidFill>
                    <a:schemeClr val="accent1"/>
                  </a:solidFill>
                </a:rPr>
                <a:t>FP-Growth</a:t>
              </a:r>
              <a:r>
                <a:rPr lang="zh-CN" altLang="zh-CN" sz="1600" dirty="0" smtClean="0">
                  <a:solidFill>
                    <a:schemeClr val="accent1"/>
                  </a:solidFill>
                </a:rPr>
                <a:t>算法</a:t>
              </a:r>
              <a:r>
                <a:rPr lang="zh-CN" altLang="en-US" sz="1600" dirty="0" smtClean="0">
                  <a:solidFill>
                    <a:schemeClr val="accent1"/>
                  </a:solidFill>
                </a:rPr>
                <a:t>、</a:t>
              </a:r>
              <a:r>
                <a:rPr lang="en-US" altLang="zh-CN" sz="1600" dirty="0" smtClean="0">
                  <a:solidFill>
                    <a:schemeClr val="accent1"/>
                  </a:solidFill>
                </a:rPr>
                <a:t>ECLAT</a:t>
              </a:r>
              <a:r>
                <a:rPr lang="zh-CN" altLang="zh-CN" sz="1600" dirty="0" smtClean="0">
                  <a:solidFill>
                    <a:schemeClr val="accent1"/>
                  </a:solidFill>
                </a:rPr>
                <a:t>算法</a:t>
              </a:r>
              <a:r>
                <a:rPr lang="en-US" altLang="zh-CN" sz="1600" dirty="0" smtClean="0">
                  <a:solidFill>
                    <a:schemeClr val="accent1"/>
                  </a:solidFill>
                </a:rPr>
                <a:t>COFI</a:t>
              </a:r>
              <a:r>
                <a:rPr lang="zh-CN" altLang="zh-CN" sz="1600" dirty="0" smtClean="0">
                  <a:solidFill>
                    <a:schemeClr val="accent1"/>
                  </a:solidFill>
                </a:rPr>
                <a:t>算法</a:t>
              </a:r>
              <a:endParaRPr lang="zh-CN" altLang="en-US" sz="1600" dirty="0">
                <a:solidFill>
                  <a:schemeClr val="accent1"/>
                </a:solidFill>
              </a:endParaRPr>
            </a:p>
          </p:txBody>
        </p:sp>
        <p:sp>
          <p:nvSpPr>
            <p:cNvPr id="124" name="矩形 123"/>
            <p:cNvSpPr/>
            <p:nvPr/>
          </p:nvSpPr>
          <p:spPr>
            <a:xfrm>
              <a:off x="974920" y="4797788"/>
              <a:ext cx="663678" cy="1169551"/>
            </a:xfrm>
            <a:prstGeom prst="rect">
              <a:avLst/>
            </a:prstGeom>
            <a:solidFill>
              <a:schemeClr val="accent1"/>
            </a:solidFill>
          </p:spPr>
          <p:txBody>
            <a:bodyPr wrap="square">
              <a:spAutoFit/>
            </a:bodyPr>
            <a:lstStyle/>
            <a:p>
              <a:pPr algn="ctr"/>
              <a:r>
                <a:rPr lang="zh-CN" altLang="en-US" sz="1400" b="1" dirty="0" smtClean="0">
                  <a:solidFill>
                    <a:schemeClr val="bg1"/>
                  </a:solidFill>
                </a:rPr>
                <a:t>与</a:t>
              </a:r>
              <a:r>
                <a:rPr lang="zh-CN" altLang="zh-CN" sz="1400" b="1" dirty="0" smtClean="0">
                  <a:solidFill>
                    <a:schemeClr val="bg1"/>
                  </a:solidFill>
                </a:rPr>
                <a:t>经典</a:t>
              </a:r>
              <a:r>
                <a:rPr lang="zh-CN" altLang="en-US" sz="1400" b="1" dirty="0" smtClean="0">
                  <a:solidFill>
                    <a:schemeClr val="bg1"/>
                  </a:solidFill>
                </a:rPr>
                <a:t>查找不同</a:t>
              </a:r>
              <a:r>
                <a:rPr lang="zh-CN" altLang="zh-CN" sz="1400" b="1" dirty="0">
                  <a:solidFill>
                    <a:schemeClr val="bg1"/>
                  </a:solidFill>
                </a:rPr>
                <a:t>方法</a:t>
              </a:r>
              <a:endParaRPr lang="zh-CN" altLang="en-US" sz="1400" b="1" dirty="0">
                <a:solidFill>
                  <a:schemeClr val="bg1"/>
                </a:solidFill>
              </a:endParaRPr>
            </a:p>
          </p:txBody>
        </p:sp>
        <p:sp>
          <p:nvSpPr>
            <p:cNvPr id="125" name="矩形 124"/>
            <p:cNvSpPr/>
            <p:nvPr/>
          </p:nvSpPr>
          <p:spPr>
            <a:xfrm>
              <a:off x="2070713" y="4838313"/>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基于精简集的方法</a:t>
              </a:r>
              <a:endParaRPr lang="zh-CN" altLang="en-US" sz="1600" dirty="0">
                <a:solidFill>
                  <a:schemeClr val="bg1"/>
                </a:solidFill>
              </a:endParaRPr>
            </a:p>
          </p:txBody>
        </p:sp>
        <p:sp>
          <p:nvSpPr>
            <p:cNvPr id="126" name="矩形 125"/>
            <p:cNvSpPr/>
            <p:nvPr/>
          </p:nvSpPr>
          <p:spPr>
            <a:xfrm>
              <a:off x="2070712" y="5500032"/>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基于最大频繁项目集的方法</a:t>
              </a:r>
              <a:endParaRPr lang="zh-CN" altLang="en-US" sz="1600" dirty="0">
                <a:solidFill>
                  <a:schemeClr val="bg1"/>
                </a:solidFill>
              </a:endParaRPr>
            </a:p>
          </p:txBody>
        </p:sp>
        <p:sp>
          <p:nvSpPr>
            <p:cNvPr id="11282" name="左大括号 11281"/>
            <p:cNvSpPr/>
            <p:nvPr/>
          </p:nvSpPr>
          <p:spPr>
            <a:xfrm>
              <a:off x="1885950" y="3502862"/>
              <a:ext cx="45719" cy="9087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 name="左大括号 127"/>
            <p:cNvSpPr/>
            <p:nvPr/>
          </p:nvSpPr>
          <p:spPr>
            <a:xfrm>
              <a:off x="1885950" y="4928183"/>
              <a:ext cx="45719" cy="9087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83" name="矩形 11282"/>
            <p:cNvSpPr/>
            <p:nvPr/>
          </p:nvSpPr>
          <p:spPr>
            <a:xfrm>
              <a:off x="5775874" y="4860609"/>
              <a:ext cx="1326004" cy="338554"/>
            </a:xfrm>
            <a:prstGeom prst="rect">
              <a:avLst/>
            </a:prstGeom>
          </p:spPr>
          <p:txBody>
            <a:bodyPr wrap="none">
              <a:spAutoFit/>
            </a:bodyPr>
            <a:lstStyle/>
            <a:p>
              <a:r>
                <a:rPr lang="en-US" altLang="zh-CN" sz="1600" dirty="0">
                  <a:solidFill>
                    <a:schemeClr val="accent1"/>
                  </a:solidFill>
                </a:rPr>
                <a:t>A-close</a:t>
              </a:r>
              <a:r>
                <a:rPr lang="zh-CN" altLang="zh-CN" sz="1600" dirty="0">
                  <a:solidFill>
                    <a:schemeClr val="accent1"/>
                  </a:solidFill>
                </a:rPr>
                <a:t>算法</a:t>
              </a:r>
              <a:endParaRPr lang="zh-CN" altLang="en-US" sz="1600" dirty="0">
                <a:solidFill>
                  <a:schemeClr val="accent1"/>
                </a:solidFill>
              </a:endParaRPr>
            </a:p>
          </p:txBody>
        </p:sp>
        <p:sp>
          <p:nvSpPr>
            <p:cNvPr id="11284" name="矩形 11283"/>
            <p:cNvSpPr/>
            <p:nvPr/>
          </p:nvSpPr>
          <p:spPr>
            <a:xfrm>
              <a:off x="5775874" y="5372680"/>
              <a:ext cx="2815676" cy="584775"/>
            </a:xfrm>
            <a:prstGeom prst="rect">
              <a:avLst/>
            </a:prstGeom>
          </p:spPr>
          <p:txBody>
            <a:bodyPr wrap="square">
              <a:spAutoFit/>
            </a:bodyPr>
            <a:lstStyle/>
            <a:p>
              <a:r>
                <a:rPr lang="en-US" altLang="zh-CN" sz="1600" dirty="0">
                  <a:solidFill>
                    <a:schemeClr val="accent1"/>
                  </a:solidFill>
                </a:rPr>
                <a:t>MAFIA</a:t>
              </a:r>
              <a:r>
                <a:rPr lang="zh-CN" altLang="zh-CN" sz="1600" dirty="0">
                  <a:solidFill>
                    <a:schemeClr val="accent1"/>
                  </a:solidFill>
                </a:rPr>
                <a:t>算法</a:t>
              </a:r>
              <a:r>
                <a:rPr lang="zh-CN" altLang="zh-CN" sz="1600" dirty="0" smtClean="0">
                  <a:solidFill>
                    <a:schemeClr val="accent1"/>
                  </a:solidFill>
                </a:rPr>
                <a:t>、</a:t>
              </a:r>
              <a:r>
                <a:rPr lang="en-US" altLang="zh-CN" sz="1600" dirty="0" err="1">
                  <a:solidFill>
                    <a:schemeClr val="accent1"/>
                  </a:solidFill>
                </a:rPr>
                <a:t>GenMax</a:t>
              </a:r>
              <a:r>
                <a:rPr lang="zh-CN" altLang="zh-CN" sz="1600" dirty="0">
                  <a:solidFill>
                    <a:schemeClr val="accent1"/>
                  </a:solidFill>
                </a:rPr>
                <a:t>算法</a:t>
              </a:r>
              <a:endParaRPr lang="zh-CN" altLang="en-US" sz="1600" dirty="0">
                <a:solidFill>
                  <a:schemeClr val="accent1"/>
                </a:solidFill>
              </a:endParaRPr>
            </a:p>
            <a:p>
              <a:r>
                <a:rPr lang="en-US" altLang="zh-CN" sz="1600" dirty="0" err="1" smtClean="0">
                  <a:solidFill>
                    <a:schemeClr val="accent1"/>
                  </a:solidFill>
                </a:rPr>
                <a:t>DepthProject</a:t>
              </a:r>
              <a:r>
                <a:rPr lang="zh-CN" altLang="zh-CN" sz="1600" dirty="0" smtClean="0">
                  <a:solidFill>
                    <a:schemeClr val="accent1"/>
                  </a:solidFill>
                </a:rPr>
                <a:t>算法</a:t>
              </a:r>
              <a:endParaRPr lang="en-US" altLang="zh-CN" sz="1600" dirty="0">
                <a:solidFill>
                  <a:schemeClr val="accent1"/>
                </a:solidFill>
              </a:endParaRPr>
            </a:p>
          </p:txBody>
        </p:sp>
      </p:grpSp>
      <p:pic>
        <p:nvPicPr>
          <p:cNvPr id="8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5204307" y="3962176"/>
            <a:ext cx="1110768" cy="1648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7133193" y="3962176"/>
            <a:ext cx="1110768" cy="1648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endParaRPr lang="zh-CN" altLang="zh-CN" dirty="0"/>
          </a:p>
        </p:txBody>
      </p:sp>
      <p:sp>
        <p:nvSpPr>
          <p:cNvPr id="87" name="矩形 86"/>
          <p:cNvSpPr/>
          <p:nvPr/>
        </p:nvSpPr>
        <p:spPr>
          <a:xfrm>
            <a:off x="524727" y="1286142"/>
            <a:ext cx="1648015" cy="338554"/>
          </a:xfrm>
          <a:prstGeom prst="rect">
            <a:avLst/>
          </a:prstGeom>
        </p:spPr>
        <p:txBody>
          <a:bodyPr wrap="none">
            <a:spAutoFit/>
          </a:bodyPr>
          <a:lstStyle/>
          <a:p>
            <a:r>
              <a:rPr lang="en-US" altLang="zh-CN" sz="1600" b="1" dirty="0"/>
              <a:t>1</a:t>
            </a:r>
            <a:r>
              <a:rPr lang="zh-CN" altLang="zh-CN" sz="1600" b="1" dirty="0"/>
              <a:t>．</a:t>
            </a:r>
            <a:r>
              <a:rPr lang="en-US" altLang="zh-CN" sz="1600" b="1" dirty="0" err="1"/>
              <a:t>Apriori</a:t>
            </a:r>
            <a:r>
              <a:rPr lang="zh-CN" altLang="zh-CN" sz="1600" b="1" dirty="0"/>
              <a:t>算法</a:t>
            </a:r>
            <a:endParaRPr lang="zh-CN" altLang="zh-CN" sz="1600" b="1" dirty="0"/>
          </a:p>
        </p:txBody>
      </p:sp>
      <p:sp>
        <p:nvSpPr>
          <p:cNvPr id="16" name="矩形 15"/>
          <p:cNvSpPr/>
          <p:nvPr/>
        </p:nvSpPr>
        <p:spPr>
          <a:xfrm>
            <a:off x="508958" y="1695864"/>
            <a:ext cx="7915326" cy="830997"/>
          </a:xfrm>
          <a:prstGeom prst="rect">
            <a:avLst/>
          </a:prstGeom>
        </p:spPr>
        <p:txBody>
          <a:bodyPr wrap="square">
            <a:spAutoFit/>
          </a:bodyPr>
          <a:lstStyle/>
          <a:p>
            <a:r>
              <a:rPr lang="en-US" altLang="zh-CN" sz="1600" dirty="0" err="1"/>
              <a:t>Apriori</a:t>
            </a:r>
            <a:r>
              <a:rPr lang="zh-CN" altLang="zh-CN" sz="1600" dirty="0"/>
              <a:t>算法基于频繁项集性质的先验知识，使用由下至上逐层搜索的迭代方法，即从频繁</a:t>
            </a:r>
            <a:r>
              <a:rPr lang="en-US" altLang="zh-CN" sz="1600" dirty="0"/>
              <a:t>1</a:t>
            </a:r>
            <a:r>
              <a:rPr lang="zh-CN" altLang="zh-CN" sz="1600" dirty="0"/>
              <a:t>项集开始，采用频繁</a:t>
            </a:r>
            <a:r>
              <a:rPr lang="en-US" altLang="zh-CN" sz="1600" i="1" dirty="0"/>
              <a:t>k</a:t>
            </a:r>
            <a:r>
              <a:rPr lang="zh-CN" altLang="zh-CN" sz="1600" dirty="0"/>
              <a:t>项集搜索频繁</a:t>
            </a:r>
            <a:r>
              <a:rPr lang="en-US" altLang="zh-CN" sz="1600" i="1" dirty="0"/>
              <a:t>k</a:t>
            </a:r>
            <a:r>
              <a:rPr lang="en-US" altLang="zh-CN" sz="1600" dirty="0"/>
              <a:t>+1</a:t>
            </a:r>
            <a:r>
              <a:rPr lang="zh-CN" altLang="zh-CN" sz="1600" dirty="0"/>
              <a:t>项集，直到不能找到包含更多项的频繁项集为止。</a:t>
            </a:r>
            <a:endParaRPr lang="zh-CN" altLang="en-US" sz="1600" dirty="0"/>
          </a:p>
        </p:txBody>
      </p:sp>
      <p:sp>
        <p:nvSpPr>
          <p:cNvPr id="19" name="矩形 18"/>
          <p:cNvSpPr/>
          <p:nvPr/>
        </p:nvSpPr>
        <p:spPr>
          <a:xfrm>
            <a:off x="508958" y="2526861"/>
            <a:ext cx="6349042" cy="338554"/>
          </a:xfrm>
          <a:prstGeom prst="rect">
            <a:avLst/>
          </a:prstGeom>
        </p:spPr>
        <p:txBody>
          <a:bodyPr wrap="square">
            <a:spAutoFit/>
          </a:bodyPr>
          <a:lstStyle/>
          <a:p>
            <a:r>
              <a:rPr lang="en-US" altLang="zh-CN" sz="1600" dirty="0" err="1"/>
              <a:t>Apriori</a:t>
            </a:r>
            <a:r>
              <a:rPr lang="zh-CN" altLang="zh-CN" sz="1600" dirty="0"/>
              <a:t>算法由以下步骤组成，其中的核心步骤是连接步和剪枝步：</a:t>
            </a:r>
            <a:endParaRPr lang="zh-CN" altLang="zh-CN" sz="1600" dirty="0"/>
          </a:p>
        </p:txBody>
      </p:sp>
      <p:sp>
        <p:nvSpPr>
          <p:cNvPr id="31" name="矩形 30"/>
          <p:cNvSpPr/>
          <p:nvPr/>
        </p:nvSpPr>
        <p:spPr>
          <a:xfrm>
            <a:off x="1521504" y="3129141"/>
            <a:ext cx="1798569" cy="338554"/>
          </a:xfrm>
          <a:prstGeom prst="rect">
            <a:avLst/>
          </a:prstGeom>
          <a:solidFill>
            <a:schemeClr val="accent1"/>
          </a:solidFill>
        </p:spPr>
        <p:txBody>
          <a:bodyPr wrap="square">
            <a:spAutoFit/>
          </a:bodyPr>
          <a:lstStyle/>
          <a:p>
            <a:r>
              <a:rPr lang="zh-CN" altLang="zh-CN" sz="1600" dirty="0">
                <a:solidFill>
                  <a:schemeClr val="bg1"/>
                </a:solidFill>
              </a:rPr>
              <a:t>生成频繁</a:t>
            </a:r>
            <a:r>
              <a:rPr lang="en-US" altLang="zh-CN" sz="1600" dirty="0">
                <a:solidFill>
                  <a:schemeClr val="bg1"/>
                </a:solidFill>
              </a:rPr>
              <a:t>1</a:t>
            </a:r>
            <a:r>
              <a:rPr lang="zh-CN" altLang="zh-CN" sz="1600" dirty="0">
                <a:solidFill>
                  <a:schemeClr val="bg1"/>
                </a:solidFill>
              </a:rPr>
              <a:t>项集</a:t>
            </a:r>
            <a:r>
              <a:rPr lang="en-US" altLang="zh-CN" sz="1600" i="1" dirty="0">
                <a:solidFill>
                  <a:schemeClr val="bg1"/>
                </a:solidFill>
              </a:rPr>
              <a:t>L</a:t>
            </a:r>
            <a:r>
              <a:rPr lang="en-US" altLang="zh-CN" sz="1600" baseline="-25000" dirty="0">
                <a:solidFill>
                  <a:schemeClr val="bg1"/>
                </a:solidFill>
              </a:rPr>
              <a:t>1</a:t>
            </a:r>
            <a:endParaRPr lang="zh-CN" altLang="en-US" sz="1600" dirty="0">
              <a:solidFill>
                <a:schemeClr val="bg1"/>
              </a:solidFill>
            </a:endParaRPr>
          </a:p>
        </p:txBody>
      </p:sp>
      <p:sp>
        <p:nvSpPr>
          <p:cNvPr id="35" name="矩形 34"/>
          <p:cNvSpPr/>
          <p:nvPr/>
        </p:nvSpPr>
        <p:spPr>
          <a:xfrm>
            <a:off x="1521504" y="3676464"/>
            <a:ext cx="1798569" cy="338554"/>
          </a:xfrm>
          <a:prstGeom prst="rect">
            <a:avLst/>
          </a:prstGeom>
          <a:solidFill>
            <a:schemeClr val="accent1"/>
          </a:solidFill>
        </p:spPr>
        <p:txBody>
          <a:bodyPr wrap="square">
            <a:spAutoFit/>
          </a:bodyPr>
          <a:lstStyle/>
          <a:p>
            <a:r>
              <a:rPr lang="zh-CN" altLang="zh-CN" sz="1600" dirty="0">
                <a:solidFill>
                  <a:schemeClr val="bg1"/>
                </a:solidFill>
              </a:rPr>
              <a:t>连接步</a:t>
            </a:r>
            <a:endParaRPr lang="zh-CN" altLang="en-US" sz="1600" dirty="0">
              <a:solidFill>
                <a:schemeClr val="bg1"/>
              </a:solidFill>
            </a:endParaRPr>
          </a:p>
        </p:txBody>
      </p:sp>
      <p:sp>
        <p:nvSpPr>
          <p:cNvPr id="41" name="矩形 40"/>
          <p:cNvSpPr/>
          <p:nvPr/>
        </p:nvSpPr>
        <p:spPr>
          <a:xfrm>
            <a:off x="1521504" y="4223787"/>
            <a:ext cx="1798569" cy="338554"/>
          </a:xfrm>
          <a:prstGeom prst="rect">
            <a:avLst/>
          </a:prstGeom>
          <a:solidFill>
            <a:schemeClr val="accent1"/>
          </a:solidFill>
        </p:spPr>
        <p:txBody>
          <a:bodyPr wrap="square">
            <a:spAutoFit/>
          </a:bodyPr>
          <a:lstStyle/>
          <a:p>
            <a:r>
              <a:rPr lang="zh-CN" altLang="zh-CN" sz="1600" dirty="0">
                <a:solidFill>
                  <a:schemeClr val="bg1"/>
                </a:solidFill>
              </a:rPr>
              <a:t>剪枝步</a:t>
            </a:r>
            <a:endParaRPr lang="zh-CN" altLang="en-US" sz="1600" dirty="0">
              <a:solidFill>
                <a:schemeClr val="bg1"/>
              </a:solidFill>
            </a:endParaRPr>
          </a:p>
        </p:txBody>
      </p:sp>
      <p:sp>
        <p:nvSpPr>
          <p:cNvPr id="46" name="矩形 45"/>
          <p:cNvSpPr/>
          <p:nvPr/>
        </p:nvSpPr>
        <p:spPr>
          <a:xfrm>
            <a:off x="1521505" y="4771110"/>
            <a:ext cx="1798569" cy="338554"/>
          </a:xfrm>
          <a:prstGeom prst="rect">
            <a:avLst/>
          </a:prstGeom>
          <a:solidFill>
            <a:schemeClr val="accent1"/>
          </a:solidFill>
        </p:spPr>
        <p:txBody>
          <a:bodyPr wrap="square">
            <a:spAutoFit/>
          </a:bodyPr>
          <a:lstStyle/>
          <a:p>
            <a:r>
              <a:rPr lang="zh-CN" altLang="zh-CN" sz="1600" dirty="0">
                <a:solidFill>
                  <a:schemeClr val="bg1"/>
                </a:solidFill>
              </a:rPr>
              <a:t>生成频繁</a:t>
            </a:r>
            <a:r>
              <a:rPr lang="en-US" altLang="zh-CN" sz="1600" i="1" dirty="0">
                <a:solidFill>
                  <a:schemeClr val="bg1"/>
                </a:solidFill>
              </a:rPr>
              <a:t>k</a:t>
            </a:r>
            <a:r>
              <a:rPr lang="zh-CN" altLang="zh-CN" sz="1600" dirty="0">
                <a:solidFill>
                  <a:schemeClr val="bg1"/>
                </a:solidFill>
              </a:rPr>
              <a:t>项集</a:t>
            </a:r>
            <a:r>
              <a:rPr lang="en-US" altLang="zh-CN" sz="1600" i="1" dirty="0" err="1">
                <a:solidFill>
                  <a:schemeClr val="bg1"/>
                </a:solidFill>
              </a:rPr>
              <a:t>L</a:t>
            </a:r>
            <a:r>
              <a:rPr lang="en-US" altLang="zh-CN" sz="1600" i="1" baseline="-25000" dirty="0" err="1">
                <a:solidFill>
                  <a:schemeClr val="bg1"/>
                </a:solidFill>
              </a:rPr>
              <a:t>k</a:t>
            </a:r>
            <a:endParaRPr lang="zh-CN" altLang="en-US" sz="1600" dirty="0">
              <a:solidFill>
                <a:schemeClr val="bg1"/>
              </a:solidFill>
            </a:endParaRPr>
          </a:p>
        </p:txBody>
      </p:sp>
      <p:sp>
        <p:nvSpPr>
          <p:cNvPr id="52" name="矩形 51"/>
          <p:cNvSpPr/>
          <p:nvPr/>
        </p:nvSpPr>
        <p:spPr>
          <a:xfrm>
            <a:off x="607500" y="5318433"/>
            <a:ext cx="3770584" cy="584775"/>
          </a:xfrm>
          <a:prstGeom prst="rect">
            <a:avLst/>
          </a:prstGeom>
          <a:solidFill>
            <a:schemeClr val="accent1"/>
          </a:solidFill>
        </p:spPr>
        <p:txBody>
          <a:bodyPr wrap="square">
            <a:spAutoFit/>
          </a:bodyPr>
          <a:lstStyle/>
          <a:p>
            <a:r>
              <a:rPr lang="zh-CN" altLang="zh-CN" sz="1600" dirty="0">
                <a:solidFill>
                  <a:schemeClr val="bg1"/>
                </a:solidFill>
              </a:rPr>
              <a:t>重复步骤（</a:t>
            </a:r>
            <a:r>
              <a:rPr lang="en-US" altLang="zh-CN" sz="1600" dirty="0">
                <a:solidFill>
                  <a:schemeClr val="bg1"/>
                </a:solidFill>
              </a:rPr>
              <a:t>2</a:t>
            </a:r>
            <a:r>
              <a:rPr lang="zh-CN" altLang="zh-CN" sz="1600" dirty="0">
                <a:solidFill>
                  <a:schemeClr val="bg1"/>
                </a:solidFill>
              </a:rPr>
              <a:t>）～（</a:t>
            </a:r>
            <a:r>
              <a:rPr lang="en-US" altLang="zh-CN" sz="1600" dirty="0">
                <a:solidFill>
                  <a:schemeClr val="bg1"/>
                </a:solidFill>
              </a:rPr>
              <a:t>4</a:t>
            </a:r>
            <a:r>
              <a:rPr lang="zh-CN" altLang="zh-CN" sz="1600" dirty="0">
                <a:solidFill>
                  <a:schemeClr val="bg1"/>
                </a:solidFill>
              </a:rPr>
              <a:t>），直到不能产生新的频繁项集的集合为止，算法中止。</a:t>
            </a:r>
            <a:endParaRPr lang="zh-CN" altLang="en-US" sz="1600" dirty="0">
              <a:solidFill>
                <a:schemeClr val="bg1"/>
              </a:solidFill>
            </a:endParaRPr>
          </a:p>
        </p:txBody>
      </p:sp>
      <p:sp>
        <p:nvSpPr>
          <p:cNvPr id="61" name="下箭头 60"/>
          <p:cNvSpPr/>
          <p:nvPr/>
        </p:nvSpPr>
        <p:spPr>
          <a:xfrm>
            <a:off x="2262739" y="3467695"/>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下箭头 97"/>
          <p:cNvSpPr/>
          <p:nvPr/>
        </p:nvSpPr>
        <p:spPr>
          <a:xfrm>
            <a:off x="2262739" y="4015018"/>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下箭头 98"/>
          <p:cNvSpPr/>
          <p:nvPr/>
        </p:nvSpPr>
        <p:spPr>
          <a:xfrm>
            <a:off x="2262739" y="4562341"/>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下箭头 99"/>
          <p:cNvSpPr/>
          <p:nvPr/>
        </p:nvSpPr>
        <p:spPr>
          <a:xfrm>
            <a:off x="2262739" y="5109664"/>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315075" y="3202747"/>
            <a:ext cx="1107996" cy="369332"/>
          </a:xfrm>
          <a:prstGeom prst="rect">
            <a:avLst/>
          </a:prstGeom>
        </p:spPr>
        <p:txBody>
          <a:bodyPr wrap="none">
            <a:spAutoFit/>
          </a:bodyPr>
          <a:lstStyle/>
          <a:p>
            <a:r>
              <a:rPr lang="zh-CN" altLang="zh-CN" b="1" dirty="0">
                <a:solidFill>
                  <a:schemeClr val="accent1"/>
                </a:solidFill>
              </a:rPr>
              <a:t>性能瓶颈</a:t>
            </a:r>
            <a:endParaRPr lang="zh-CN" altLang="en-US" b="1" dirty="0">
              <a:solidFill>
                <a:schemeClr val="accent1"/>
              </a:solidFill>
            </a:endParaRPr>
          </a:p>
        </p:txBody>
      </p:sp>
      <p:sp>
        <p:nvSpPr>
          <p:cNvPr id="65" name="矩形 64"/>
          <p:cNvSpPr/>
          <p:nvPr/>
        </p:nvSpPr>
        <p:spPr>
          <a:xfrm>
            <a:off x="5204307" y="4247369"/>
            <a:ext cx="1110768" cy="1077218"/>
          </a:xfrm>
          <a:prstGeom prst="rect">
            <a:avLst/>
          </a:prstGeom>
        </p:spPr>
        <p:txBody>
          <a:bodyPr wrap="square">
            <a:spAutoFit/>
          </a:bodyPr>
          <a:lstStyle/>
          <a:p>
            <a:pPr algn="ctr"/>
            <a:r>
              <a:rPr lang="en-US" altLang="zh-CN" sz="1600" b="1" dirty="0" err="1">
                <a:solidFill>
                  <a:schemeClr val="bg1"/>
                </a:solidFill>
              </a:rPr>
              <a:t>Apriori</a:t>
            </a:r>
            <a:r>
              <a:rPr lang="zh-CN" altLang="zh-CN" sz="1600" b="1" dirty="0">
                <a:solidFill>
                  <a:schemeClr val="bg1"/>
                </a:solidFill>
              </a:rPr>
              <a:t>算法是一个多趟搜索算法</a:t>
            </a:r>
            <a:endParaRPr lang="zh-CN" altLang="en-US" sz="1600" b="1" dirty="0">
              <a:solidFill>
                <a:schemeClr val="bg1"/>
              </a:solidFill>
            </a:endParaRPr>
          </a:p>
        </p:txBody>
      </p:sp>
      <p:sp>
        <p:nvSpPr>
          <p:cNvPr id="67" name="矩形 66"/>
          <p:cNvSpPr/>
          <p:nvPr/>
        </p:nvSpPr>
        <p:spPr>
          <a:xfrm>
            <a:off x="7133193" y="4370999"/>
            <a:ext cx="1110768" cy="830997"/>
          </a:xfrm>
          <a:prstGeom prst="rect">
            <a:avLst/>
          </a:prstGeom>
        </p:spPr>
        <p:txBody>
          <a:bodyPr wrap="square">
            <a:spAutoFit/>
          </a:bodyPr>
          <a:lstStyle/>
          <a:p>
            <a:pPr algn="ctr"/>
            <a:r>
              <a:rPr lang="zh-CN" altLang="zh-CN" sz="1600" b="1" dirty="0">
                <a:solidFill>
                  <a:schemeClr val="bg1"/>
                </a:solidFill>
              </a:rPr>
              <a:t>可能产生庞大的候选项集</a:t>
            </a:r>
            <a:endParaRPr lang="zh-CN" altLang="en-US" sz="1600" b="1" dirty="0">
              <a:solidFill>
                <a:schemeClr val="bg1"/>
              </a:solidFill>
            </a:endParaRPr>
          </a:p>
        </p:txBody>
      </p:sp>
      <p:sp>
        <p:nvSpPr>
          <p:cNvPr id="105" name="左大括号 104"/>
          <p:cNvSpPr/>
          <p:nvPr/>
        </p:nvSpPr>
        <p:spPr>
          <a:xfrm rot="5400000">
            <a:off x="6750242" y="2944863"/>
            <a:ext cx="169279" cy="163247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endParaRPr lang="zh-CN" altLang="zh-CN" dirty="0"/>
          </a:p>
        </p:txBody>
      </p:sp>
      <p:sp>
        <p:nvSpPr>
          <p:cNvPr id="87" name="矩形 86"/>
          <p:cNvSpPr/>
          <p:nvPr/>
        </p:nvSpPr>
        <p:spPr>
          <a:xfrm>
            <a:off x="524727" y="1286142"/>
            <a:ext cx="2035109" cy="338554"/>
          </a:xfrm>
          <a:prstGeom prst="rect">
            <a:avLst/>
          </a:prstGeom>
        </p:spPr>
        <p:txBody>
          <a:bodyPr wrap="none">
            <a:spAutoFit/>
          </a:bodyPr>
          <a:lstStyle/>
          <a:p>
            <a:r>
              <a:rPr lang="en-US" altLang="zh-CN" sz="1600" b="1" dirty="0"/>
              <a:t>2</a:t>
            </a:r>
            <a:r>
              <a:rPr lang="zh-CN" altLang="zh-CN" sz="1600" b="1" dirty="0"/>
              <a:t>．</a:t>
            </a:r>
            <a:r>
              <a:rPr lang="en-US" altLang="zh-CN" sz="1600" b="1" dirty="0"/>
              <a:t>FP-Growth</a:t>
            </a:r>
            <a:r>
              <a:rPr lang="zh-CN" altLang="zh-CN" sz="1600" b="1" dirty="0"/>
              <a:t>算法</a:t>
            </a:r>
            <a:endParaRPr lang="zh-CN" altLang="zh-CN" sz="1600" b="1" dirty="0"/>
          </a:p>
        </p:txBody>
      </p:sp>
      <p:sp>
        <p:nvSpPr>
          <p:cNvPr id="2" name="矩形 1"/>
          <p:cNvSpPr/>
          <p:nvPr/>
        </p:nvSpPr>
        <p:spPr>
          <a:xfrm>
            <a:off x="508958" y="1636382"/>
            <a:ext cx="7915326" cy="738664"/>
          </a:xfrm>
          <a:prstGeom prst="rect">
            <a:avLst/>
          </a:prstGeom>
        </p:spPr>
        <p:txBody>
          <a:bodyPr wrap="square">
            <a:spAutoFit/>
          </a:bodyPr>
          <a:lstStyle/>
          <a:p>
            <a:r>
              <a:rPr lang="zh-CN" altLang="zh-CN" sz="1400" dirty="0"/>
              <a:t>频繁模式树增长算法（</a:t>
            </a:r>
            <a:r>
              <a:rPr lang="en-US" altLang="zh-CN" sz="1400" dirty="0"/>
              <a:t>Frequent Pattern Tree </a:t>
            </a:r>
            <a:r>
              <a:rPr lang="en-US" altLang="zh-CN" sz="1400" dirty="0" smtClean="0"/>
              <a:t>Growth</a:t>
            </a:r>
            <a:r>
              <a:rPr lang="zh-CN" altLang="zh-CN" sz="1400" dirty="0" smtClean="0"/>
              <a:t>）采用</a:t>
            </a:r>
            <a:r>
              <a:rPr lang="zh-CN" altLang="zh-CN" sz="1400" dirty="0"/>
              <a:t>分而治之的基本思想，将数据库中的频繁项集压缩到一棵频繁模式树中，同时保持项集之间的关联关系。然后将这棵压缩后的频繁模式树分成一些条件子树，每个条件子树对应一个频繁项，从而获得频繁项集，最后进行关联规则挖掘</a:t>
            </a:r>
            <a:r>
              <a:rPr lang="zh-CN" altLang="zh-CN" sz="1400" dirty="0" smtClean="0"/>
              <a:t>。</a:t>
            </a:r>
            <a:endParaRPr lang="zh-CN" altLang="zh-CN" sz="1400" dirty="0"/>
          </a:p>
        </p:txBody>
      </p:sp>
      <p:sp>
        <p:nvSpPr>
          <p:cNvPr id="4" name="矩形 3"/>
          <p:cNvSpPr/>
          <p:nvPr/>
        </p:nvSpPr>
        <p:spPr>
          <a:xfrm>
            <a:off x="508958" y="2713600"/>
            <a:ext cx="2895986" cy="307777"/>
          </a:xfrm>
          <a:prstGeom prst="rect">
            <a:avLst/>
          </a:prstGeom>
        </p:spPr>
        <p:txBody>
          <a:bodyPr wrap="none">
            <a:spAutoFit/>
          </a:bodyPr>
          <a:lstStyle/>
          <a:p>
            <a:r>
              <a:rPr lang="en-US" altLang="zh-CN" sz="1400" dirty="0"/>
              <a:t>FP-Growth</a:t>
            </a:r>
            <a:r>
              <a:rPr lang="zh-CN" altLang="zh-CN" sz="1400" dirty="0"/>
              <a:t>算法由以下步骤组成：</a:t>
            </a:r>
            <a:endParaRPr lang="zh-CN" altLang="zh-CN" sz="1400" dirty="0"/>
          </a:p>
        </p:txBody>
      </p:sp>
      <p:sp>
        <p:nvSpPr>
          <p:cNvPr id="6" name="矩形 5"/>
          <p:cNvSpPr/>
          <p:nvPr/>
        </p:nvSpPr>
        <p:spPr>
          <a:xfrm>
            <a:off x="1263192" y="3322348"/>
            <a:ext cx="2527754" cy="523220"/>
          </a:xfrm>
          <a:prstGeom prst="rect">
            <a:avLst/>
          </a:prstGeom>
          <a:solidFill>
            <a:schemeClr val="accent1"/>
          </a:solidFill>
        </p:spPr>
        <p:txBody>
          <a:bodyPr wrap="square">
            <a:spAutoFit/>
          </a:bodyPr>
          <a:lstStyle/>
          <a:p>
            <a:r>
              <a:rPr lang="zh-CN" altLang="zh-CN" sz="1400" dirty="0">
                <a:solidFill>
                  <a:schemeClr val="bg1"/>
                </a:solidFill>
              </a:rPr>
              <a:t>扫描事务数据库</a:t>
            </a:r>
            <a:r>
              <a:rPr lang="en-US" altLang="zh-CN" sz="1400" i="1" dirty="0">
                <a:solidFill>
                  <a:schemeClr val="bg1"/>
                </a:solidFill>
              </a:rPr>
              <a:t>D</a:t>
            </a:r>
            <a:r>
              <a:rPr lang="zh-CN" altLang="zh-CN" sz="1400" dirty="0">
                <a:solidFill>
                  <a:schemeClr val="bg1"/>
                </a:solidFill>
              </a:rPr>
              <a:t>，生成频繁</a:t>
            </a:r>
            <a:r>
              <a:rPr lang="en-US" altLang="zh-CN" sz="1400" dirty="0">
                <a:solidFill>
                  <a:schemeClr val="bg1"/>
                </a:solidFill>
              </a:rPr>
              <a:t>1</a:t>
            </a:r>
            <a:r>
              <a:rPr lang="zh-CN" altLang="zh-CN" sz="1400" dirty="0">
                <a:solidFill>
                  <a:schemeClr val="bg1"/>
                </a:solidFill>
              </a:rPr>
              <a:t>项集</a:t>
            </a:r>
            <a:r>
              <a:rPr lang="en-US" altLang="zh-CN" sz="1400" i="1" dirty="0">
                <a:solidFill>
                  <a:schemeClr val="bg1"/>
                </a:solidFill>
              </a:rPr>
              <a:t>L</a:t>
            </a:r>
            <a:r>
              <a:rPr lang="en-US" altLang="zh-CN" sz="1400" baseline="-25000" dirty="0">
                <a:solidFill>
                  <a:schemeClr val="bg1"/>
                </a:solidFill>
              </a:rPr>
              <a:t>1</a:t>
            </a:r>
            <a:endParaRPr lang="zh-CN" altLang="en-US" sz="1400" dirty="0">
              <a:solidFill>
                <a:schemeClr val="bg1"/>
              </a:solidFill>
            </a:endParaRPr>
          </a:p>
        </p:txBody>
      </p:sp>
      <p:sp>
        <p:nvSpPr>
          <p:cNvPr id="9" name="矩形 8"/>
          <p:cNvSpPr/>
          <p:nvPr/>
        </p:nvSpPr>
        <p:spPr>
          <a:xfrm>
            <a:off x="1263194" y="4022408"/>
            <a:ext cx="2527753" cy="738664"/>
          </a:xfrm>
          <a:prstGeom prst="rect">
            <a:avLst/>
          </a:prstGeom>
          <a:solidFill>
            <a:schemeClr val="accent1"/>
          </a:solidFill>
        </p:spPr>
        <p:txBody>
          <a:bodyPr wrap="square">
            <a:spAutoFit/>
          </a:bodyPr>
          <a:lstStyle/>
          <a:p>
            <a:r>
              <a:rPr lang="zh-CN" altLang="zh-CN" sz="1400" dirty="0">
                <a:solidFill>
                  <a:schemeClr val="bg1"/>
                </a:solidFill>
              </a:rPr>
              <a:t>将频繁</a:t>
            </a:r>
            <a:r>
              <a:rPr lang="en-US" altLang="zh-CN" sz="1400" dirty="0">
                <a:solidFill>
                  <a:schemeClr val="bg1"/>
                </a:solidFill>
              </a:rPr>
              <a:t>1</a:t>
            </a:r>
            <a:r>
              <a:rPr lang="zh-CN" altLang="zh-CN" sz="1400" dirty="0">
                <a:solidFill>
                  <a:schemeClr val="bg1"/>
                </a:solidFill>
              </a:rPr>
              <a:t>项集</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按照支持度递减顺序排序，得到排序后的项集</a:t>
            </a:r>
            <a:r>
              <a:rPr lang="en-US" altLang="zh-CN" sz="1400" i="1" dirty="0">
                <a:solidFill>
                  <a:schemeClr val="bg1"/>
                </a:solidFill>
              </a:rPr>
              <a:t>L</a:t>
            </a:r>
            <a:r>
              <a:rPr lang="en-US" altLang="zh-CN" sz="1400" baseline="-25000" dirty="0">
                <a:solidFill>
                  <a:schemeClr val="bg1"/>
                </a:solidFill>
              </a:rPr>
              <a:t>1</a:t>
            </a:r>
            <a:endParaRPr lang="zh-CN" altLang="en-US" sz="1400" dirty="0">
              <a:solidFill>
                <a:schemeClr val="bg1"/>
              </a:solidFill>
            </a:endParaRPr>
          </a:p>
        </p:txBody>
      </p:sp>
      <p:sp>
        <p:nvSpPr>
          <p:cNvPr id="11" name="矩形 10"/>
          <p:cNvSpPr/>
          <p:nvPr/>
        </p:nvSpPr>
        <p:spPr>
          <a:xfrm>
            <a:off x="1263191" y="4937912"/>
            <a:ext cx="2527754" cy="307777"/>
          </a:xfrm>
          <a:prstGeom prst="rect">
            <a:avLst/>
          </a:prstGeom>
          <a:solidFill>
            <a:schemeClr val="accent1"/>
          </a:solidFill>
        </p:spPr>
        <p:txBody>
          <a:bodyPr wrap="square">
            <a:spAutoFit/>
          </a:bodyPr>
          <a:lstStyle/>
          <a:p>
            <a:r>
              <a:rPr lang="zh-CN" altLang="zh-CN" sz="1400" dirty="0">
                <a:solidFill>
                  <a:schemeClr val="bg1"/>
                </a:solidFill>
              </a:rPr>
              <a:t>构造</a:t>
            </a:r>
            <a:r>
              <a:rPr lang="en-US" altLang="zh-CN" sz="1400" dirty="0">
                <a:solidFill>
                  <a:schemeClr val="bg1"/>
                </a:solidFill>
              </a:rPr>
              <a:t>FP</a:t>
            </a:r>
            <a:r>
              <a:rPr lang="zh-CN" altLang="zh-CN" sz="1400" dirty="0">
                <a:solidFill>
                  <a:schemeClr val="bg1"/>
                </a:solidFill>
              </a:rPr>
              <a:t>树</a:t>
            </a:r>
            <a:endParaRPr lang="zh-CN" altLang="en-US" sz="1400" dirty="0">
              <a:solidFill>
                <a:schemeClr val="bg1"/>
              </a:solidFill>
            </a:endParaRPr>
          </a:p>
        </p:txBody>
      </p:sp>
      <p:sp>
        <p:nvSpPr>
          <p:cNvPr id="12" name="矩形 11"/>
          <p:cNvSpPr/>
          <p:nvPr/>
        </p:nvSpPr>
        <p:spPr>
          <a:xfrm>
            <a:off x="1263191" y="5422529"/>
            <a:ext cx="2527754" cy="523220"/>
          </a:xfrm>
          <a:prstGeom prst="rect">
            <a:avLst/>
          </a:prstGeom>
          <a:solidFill>
            <a:schemeClr val="accent1"/>
          </a:solidFill>
        </p:spPr>
        <p:txBody>
          <a:bodyPr wrap="square">
            <a:spAutoFit/>
          </a:bodyPr>
          <a:lstStyle/>
          <a:p>
            <a:r>
              <a:rPr lang="zh-CN" altLang="zh-CN" sz="1400" dirty="0">
                <a:solidFill>
                  <a:schemeClr val="bg1"/>
                </a:solidFill>
              </a:rPr>
              <a:t>通过后缀模式与条件</a:t>
            </a:r>
            <a:r>
              <a:rPr lang="en-US" altLang="zh-CN" sz="1400" dirty="0">
                <a:solidFill>
                  <a:schemeClr val="bg1"/>
                </a:solidFill>
              </a:rPr>
              <a:t>FP</a:t>
            </a:r>
            <a:r>
              <a:rPr lang="zh-CN" altLang="zh-CN" sz="1400" dirty="0">
                <a:solidFill>
                  <a:schemeClr val="bg1"/>
                </a:solidFill>
              </a:rPr>
              <a:t>树产生的频繁模式连接实现模式增长</a:t>
            </a:r>
            <a:endParaRPr lang="zh-CN" altLang="en-US" sz="1400" dirty="0">
              <a:solidFill>
                <a:schemeClr val="bg1"/>
              </a:solidFill>
            </a:endParaRPr>
          </a:p>
        </p:txBody>
      </p:sp>
      <p:sp>
        <p:nvSpPr>
          <p:cNvPr id="13" name="矩形 12"/>
          <p:cNvSpPr/>
          <p:nvPr/>
        </p:nvSpPr>
        <p:spPr>
          <a:xfrm>
            <a:off x="862029" y="3322349"/>
            <a:ext cx="27337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88" name="矩形 87"/>
          <p:cNvSpPr/>
          <p:nvPr/>
        </p:nvSpPr>
        <p:spPr>
          <a:xfrm>
            <a:off x="862029" y="4022408"/>
            <a:ext cx="273377" cy="738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90" name="矩形 89"/>
          <p:cNvSpPr/>
          <p:nvPr/>
        </p:nvSpPr>
        <p:spPr>
          <a:xfrm>
            <a:off x="862029" y="4937912"/>
            <a:ext cx="273377" cy="3077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92" name="矩形 91"/>
          <p:cNvSpPr/>
          <p:nvPr/>
        </p:nvSpPr>
        <p:spPr>
          <a:xfrm>
            <a:off x="862029" y="5422530"/>
            <a:ext cx="27337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pic>
        <p:nvPicPr>
          <p:cNvPr id="18434" name="图片 24" descr="说明: 7-1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t="3903" r="9499" b="9444"/>
          <a:stretch>
            <a:fillRect/>
          </a:stretch>
        </p:blipFill>
        <p:spPr bwMode="auto">
          <a:xfrm>
            <a:off x="4742469" y="2781156"/>
            <a:ext cx="3581399" cy="290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5533885" y="5684140"/>
            <a:ext cx="2015295" cy="338554"/>
          </a:xfrm>
          <a:prstGeom prst="rect">
            <a:avLst/>
          </a:prstGeom>
        </p:spPr>
        <p:txBody>
          <a:bodyPr wrap="none">
            <a:spAutoFit/>
          </a:bodyPr>
          <a:lstStyle/>
          <a:p>
            <a:pPr algn="ctr"/>
            <a:r>
              <a:rPr lang="zh-CN" altLang="zh-CN" sz="1600" dirty="0"/>
              <a:t>图</a:t>
            </a:r>
            <a:r>
              <a:rPr lang="en-US" altLang="zh-CN" sz="1600" dirty="0"/>
              <a:t>3-11  FP</a:t>
            </a:r>
            <a:r>
              <a:rPr lang="zh-CN" altLang="zh-CN" sz="1600" dirty="0"/>
              <a:t>树的构造</a:t>
            </a:r>
            <a:endParaRPr lang="zh-CN" altLang="zh-CN" sz="1600" dirty="0"/>
          </a:p>
        </p:txBody>
      </p:sp>
      <p:pic>
        <p:nvPicPr>
          <p:cNvPr id="7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9157</Words>
  <Application>WPS 演示</Application>
  <PresentationFormat>全屏显示(4:3)</PresentationFormat>
  <Paragraphs>1220</Paragraphs>
  <Slides>43</Slides>
  <Notes>29</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9</vt:i4>
      </vt:variant>
      <vt:variant>
        <vt:lpstr>幻灯片标题</vt:lpstr>
      </vt:variant>
      <vt:variant>
        <vt:i4>43</vt:i4>
      </vt:variant>
    </vt:vector>
  </HeadingPairs>
  <TitlesOfParts>
    <vt:vector size="60" baseType="lpstr">
      <vt:lpstr>Arial</vt:lpstr>
      <vt:lpstr>宋体</vt:lpstr>
      <vt:lpstr>Wingdings</vt:lpstr>
      <vt:lpstr>微软雅黑</vt:lpstr>
      <vt:lpstr>Arial Unicode MS</vt:lpstr>
      <vt:lpstr>Calibri</vt:lpstr>
      <vt:lpstr>Times New Roman</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suy</cp:lastModifiedBy>
  <cp:revision>400</cp:revision>
  <dcterms:created xsi:type="dcterms:W3CDTF">2015-11-23T03:31:00Z</dcterms:created>
  <dcterms:modified xsi:type="dcterms:W3CDTF">2017-06-29T07:30:58Z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